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833" r:id="rId3"/>
  </p:sldMasterIdLst>
  <p:notesMasterIdLst>
    <p:notesMasterId r:id="rId15"/>
  </p:notesMasterIdLst>
  <p:handoutMasterIdLst>
    <p:handoutMasterId r:id="rId16"/>
  </p:handoutMasterIdLst>
  <p:sldIdLst>
    <p:sldId id="257" r:id="rId4"/>
    <p:sldId id="259" r:id="rId5"/>
    <p:sldId id="278" r:id="rId6"/>
    <p:sldId id="279" r:id="rId7"/>
    <p:sldId id="280" r:id="rId8"/>
    <p:sldId id="281" r:id="rId9"/>
    <p:sldId id="286" r:id="rId10"/>
    <p:sldId id="282" r:id="rId11"/>
    <p:sldId id="283" r:id="rId12"/>
    <p:sldId id="284" r:id="rId13"/>
    <p:sldId id="285" r:id="rId14"/>
  </p:sldIdLst>
  <p:sldSz cx="12192000" cy="6858000"/>
  <p:notesSz cx="6797675" cy="9872663"/>
  <p:custDataLst>
    <p:tags r:id="rId17"/>
  </p:custDataLst>
  <p:defaultTex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NCHAUX Xavier" initials="RTE" lastIdx="8" clrIdx="0"/>
  <p:cmAuthor id="1" name="Tore Granli" initials="TG" lastIdx="4" clrIdx="1"/>
  <p:cmAuthor id="2" name="Dammer, Arne" initials="DA" lastIdx="5" clrIdx="2"/>
  <p:cmAuthor id="3" name="OTE-OM" initials="OTE-OM" lastIdx="3" clrIdx="3"/>
  <p:cmAuthor id="4" name="DUFOURG Marie" initials="RTE" lastIdx="10" clrIdx="4"/>
  <p:cmAuthor id="5" name="ELIA" initials="ELIA" lastIdx="13" clrIdx="5"/>
  <p:cmAuthor id="6" name="EPEXSPOT" initials="EPEX" lastIdx="6" clrIdx="6"/>
  <p:cmAuthor id="7" name="EPEX" initials="EPEX" lastIdx="30" clrIdx="7"/>
  <p:cmAuthor id="8" name="Vladimír Satek" initials="VS" lastIdx="42" clrIdx="8"/>
  <p:cmAuthor id="9" name="ycuellar" initials="YC" lastIdx="11" clrIdx="9"/>
  <p:cmAuthor id="10" name="Lucie Ryšavá" initials="LR" lastIdx="41" clrIdx="10"/>
  <p:cmAuthor id="11" name="Karri Mäkelä" initials="KM" lastIdx="38" clrIdx="11"/>
  <p:cmAuthor id="12" name="Helene" initials="H" lastIdx="10" clrIdx="12"/>
  <p:cmAuthor id="13" name="Nord Pool Spot 1" initials="NPS 1" lastIdx="5" clrIdx="13"/>
  <p:cmAuthor id="14" name="Tjitske Kramer" initials="TK" lastIdx="4" clrIdx="14"/>
  <p:cmAuthor id="15" name="NPS" initials="KM" lastIdx="1" clrIdx="15"/>
  <p:cmAuthor id="16" name="EPEX SPOT" initials="EPEX" lastIdx="7" clrIdx="16"/>
  <p:cmAuthor id="17" name="Jose Javier Gonzalez" initials="JJG" lastIdx="1" clrIdx="17"/>
  <p:cmAuthor id="18" name="Yolanda Cuellar" initials="OMIE" lastIdx="6" clrIdx="18"/>
  <p:cmAuthor id="19" name="Rysava , Lucie" initials="LR" lastIdx="49" clrIdx="19"/>
  <p:cmAuthor id="20" name="Klara Valkova" initials="KV" lastIdx="5" clrIdx="20"/>
  <p:cmAuthor id="21" name="Lucie Rysava (PXs PMO)" initials="LR" lastIdx="5" clrIdx="21"/>
  <p:cmAuthor id="22" name="NPS1" initials="NPS1" lastIdx="3" clrIdx="22"/>
  <p:cmAuthor id="23" name="Lucie Ryšavá (PXs PMO)" initials="LR" lastIdx="7" clrIdx="23"/>
  <p:cmAuthor id="24" name="PXs" initials="PXs" lastIdx="13" clrIdx="24"/>
  <p:cmAuthor id="25" name="Dornick, Susanne" initials="DS" lastIdx="1" clrIdx="25"/>
  <p:cmAuthor id="26" name="Georgi Mumdjiev" initials="GM" lastIdx="1" clrIdx="26">
    <p:extLst>
      <p:ext uri="{19B8F6BF-5375-455C-9EA6-DF929625EA0E}">
        <p15:presenceInfo xmlns:p15="http://schemas.microsoft.com/office/powerpoint/2012/main" userId="S-1-5-21-507921405-688789844-682003330-340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3333"/>
    <a:srgbClr val="4F81BD"/>
    <a:srgbClr val="7F7F7F"/>
    <a:srgbClr val="C00000"/>
    <a:srgbClr val="83A644"/>
    <a:srgbClr val="FC7B10"/>
    <a:srgbClr val="E9EDF4"/>
    <a:srgbClr val="D0D8E8"/>
    <a:srgbClr val="95B3D7"/>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7DAF26-C7FC-422A-96B9-3EBBACAD0D9B}" v="68" dt="2022-09-21T11:15:43.099"/>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guide orient="horz" pos="3110"/>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notesMaster" Target="notesMasters/notesMaster1.xml"/><Relationship Id="rId23"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háč Marián" userId="5b6539d6-1f08-4ed5-a547-9546877d55dd" providerId="ADAL" clId="{7E7DAF26-C7FC-422A-96B9-3EBBACAD0D9B}"/>
    <pc:docChg chg="custSel delSld modSld">
      <pc:chgData name="Boháč Marián" userId="5b6539d6-1f08-4ed5-a547-9546877d55dd" providerId="ADAL" clId="{7E7DAF26-C7FC-422A-96B9-3EBBACAD0D9B}" dt="2022-09-21T11:15:43.099" v="68" actId="13926"/>
      <pc:docMkLst>
        <pc:docMk/>
      </pc:docMkLst>
      <pc:sldChg chg="delSp modSp mod">
        <pc:chgData name="Boháč Marián" userId="5b6539d6-1f08-4ed5-a547-9546877d55dd" providerId="ADAL" clId="{7E7DAF26-C7FC-422A-96B9-3EBBACAD0D9B}" dt="2022-09-21T11:15:43.099" v="68" actId="13926"/>
        <pc:sldMkLst>
          <pc:docMk/>
          <pc:sldMk cId="4096481522" sldId="282"/>
        </pc:sldMkLst>
        <pc:spChg chg="del mod">
          <ac:chgData name="Boháč Marián" userId="5b6539d6-1f08-4ed5-a547-9546877d55dd" providerId="ADAL" clId="{7E7DAF26-C7FC-422A-96B9-3EBBACAD0D9B}" dt="2022-09-21T09:45:27.151" v="2" actId="478"/>
          <ac:spMkLst>
            <pc:docMk/>
            <pc:sldMk cId="4096481522" sldId="282"/>
            <ac:spMk id="5" creationId="{CD0B0267-6DDD-4D95-9CF9-A66270912F72}"/>
          </ac:spMkLst>
        </pc:spChg>
        <pc:spChg chg="mod">
          <ac:chgData name="Boháč Marián" userId="5b6539d6-1f08-4ed5-a547-9546877d55dd" providerId="ADAL" clId="{7E7DAF26-C7FC-422A-96B9-3EBBACAD0D9B}" dt="2022-09-21T11:15:43.099" v="68" actId="13926"/>
          <ac:spMkLst>
            <pc:docMk/>
            <pc:sldMk cId="4096481522" sldId="282"/>
            <ac:spMk id="8" creationId="{E9C86966-1DB3-4E1F-B029-0D935254E9C6}"/>
          </ac:spMkLst>
        </pc:spChg>
      </pc:sldChg>
      <pc:sldChg chg="delSp modSp mod">
        <pc:chgData name="Boháč Marián" userId="5b6539d6-1f08-4ed5-a547-9546877d55dd" providerId="ADAL" clId="{7E7DAF26-C7FC-422A-96B9-3EBBACAD0D9B}" dt="2022-09-21T09:55:27.738" v="62" actId="2165"/>
        <pc:sldMkLst>
          <pc:docMk/>
          <pc:sldMk cId="3973253950" sldId="285"/>
        </pc:sldMkLst>
        <pc:spChg chg="del">
          <ac:chgData name="Boháč Marián" userId="5b6539d6-1f08-4ed5-a547-9546877d55dd" providerId="ADAL" clId="{7E7DAF26-C7FC-422A-96B9-3EBBACAD0D9B}" dt="2022-09-21T09:54:44.894" v="56" actId="478"/>
          <ac:spMkLst>
            <pc:docMk/>
            <pc:sldMk cId="3973253950" sldId="285"/>
            <ac:spMk id="6" creationId="{BFDA720E-AF70-4903-B85A-259147285530}"/>
          </ac:spMkLst>
        </pc:spChg>
        <pc:graphicFrameChg chg="modGraphic">
          <ac:chgData name="Boháč Marián" userId="5b6539d6-1f08-4ed5-a547-9546877d55dd" providerId="ADAL" clId="{7E7DAF26-C7FC-422A-96B9-3EBBACAD0D9B}" dt="2022-09-21T09:55:27.738" v="62" actId="2165"/>
          <ac:graphicFrameMkLst>
            <pc:docMk/>
            <pc:sldMk cId="3973253950" sldId="285"/>
            <ac:graphicFrameMk id="5" creationId="{C5804760-D03E-48AA-BE9C-ECA381E105B5}"/>
          </ac:graphicFrameMkLst>
        </pc:graphicFrameChg>
      </pc:sldChg>
      <pc:sldChg chg="del">
        <pc:chgData name="Boháč Marián" userId="5b6539d6-1f08-4ed5-a547-9546877d55dd" providerId="ADAL" clId="{7E7DAF26-C7FC-422A-96B9-3EBBACAD0D9B}" dt="2022-09-21T09:45:17.441" v="0" actId="47"/>
        <pc:sldMkLst>
          <pc:docMk/>
          <pc:sldMk cId="3411605707" sldId="287"/>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GB"/>
          </a:p>
        </p:txBody>
      </p:sp>
      <p:sp>
        <p:nvSpPr>
          <p:cNvPr id="3" name="Datumsplatzhalter 2"/>
          <p:cNvSpPr>
            <a:spLocks noGrp="1"/>
          </p:cNvSpPr>
          <p:nvPr>
            <p:ph type="dt" sz="quarter"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45C611AE-D204-4A87-AAC2-AFEEC8975774}" type="datetimeFigureOut">
              <a:rPr lang="en-GB" altLang="en-US"/>
              <a:pPr>
                <a:defRPr/>
              </a:pPr>
              <a:t>21/09/2022</a:t>
            </a:fld>
            <a:endParaRPr lang="en-GB" altLang="en-US"/>
          </a:p>
        </p:txBody>
      </p:sp>
      <p:sp>
        <p:nvSpPr>
          <p:cNvPr id="4" name="Fußzeilenplatzhalter 3"/>
          <p:cNvSpPr>
            <a:spLocks noGrp="1"/>
          </p:cNvSpPr>
          <p:nvPr>
            <p:ph type="ftr" sz="quarter" idx="2"/>
          </p:nvPr>
        </p:nvSpPr>
        <p:spPr>
          <a:xfrm>
            <a:off x="0" y="9377363"/>
            <a:ext cx="2944813" cy="493712"/>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GB"/>
          </a:p>
        </p:txBody>
      </p:sp>
      <p:sp>
        <p:nvSpPr>
          <p:cNvPr id="5" name="Foliennummernplatzhalter 4"/>
          <p:cNvSpPr>
            <a:spLocks noGrp="1"/>
          </p:cNvSpPr>
          <p:nvPr>
            <p:ph type="sldNum" sz="quarter" idx="3"/>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18697528-1335-477D-82AB-8B236B3C975C}" type="slidenum">
              <a:rPr lang="en-GB" altLang="en-US"/>
              <a:pPr>
                <a:defRPr/>
              </a:pPr>
              <a:t>‹#›</a:t>
            </a:fld>
            <a:endParaRPr lang="en-GB" altLang="en-US"/>
          </a:p>
        </p:txBody>
      </p:sp>
    </p:spTree>
    <p:extLst>
      <p:ext uri="{BB962C8B-B14F-4D97-AF65-F5344CB8AC3E}">
        <p14:creationId xmlns:p14="http://schemas.microsoft.com/office/powerpoint/2010/main" val="3105428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dirty="0">
                <a:latin typeface="Arial" charset="0"/>
                <a:ea typeface="+mn-ea"/>
                <a:cs typeface="+mn-cs"/>
              </a:defRPr>
            </a:lvl1pPr>
          </a:lstStyle>
          <a:p>
            <a:pPr>
              <a:defRPr/>
            </a:pPr>
            <a:endParaRPr lang="en-US"/>
          </a:p>
        </p:txBody>
      </p:sp>
      <p:sp>
        <p:nvSpPr>
          <p:cNvPr id="3" name="Espace réservé de la date 2"/>
          <p:cNvSpPr>
            <a:spLocks noGrp="1"/>
          </p:cNvSpPr>
          <p:nvPr>
            <p:ph type="dt"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B19206F8-B867-403A-B2E4-817EB2EBA37D}" type="datetimeFigureOut">
              <a:rPr lang="en-US" altLang="en-US"/>
              <a:pPr>
                <a:defRPr/>
              </a:pPr>
              <a:t>9/21/2022</a:t>
            </a:fld>
            <a:endParaRPr lang="en-US" altLang="en-US"/>
          </a:p>
        </p:txBody>
      </p:sp>
      <p:sp>
        <p:nvSpPr>
          <p:cNvPr id="4" name="Espace réservé de l'image des diapositives 3"/>
          <p:cNvSpPr>
            <a:spLocks noGrp="1" noRot="1" noChangeAspect="1"/>
          </p:cNvSpPr>
          <p:nvPr>
            <p:ph type="sldImg" idx="2"/>
          </p:nvPr>
        </p:nvSpPr>
        <p:spPr>
          <a:xfrm>
            <a:off x="73025" y="774700"/>
            <a:ext cx="658177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Espace réservé des commentaires 4"/>
          <p:cNvSpPr>
            <a:spLocks noGrp="1"/>
          </p:cNvSpPr>
          <p:nvPr>
            <p:ph type="body" sz="quarter" idx="3"/>
          </p:nvPr>
        </p:nvSpPr>
        <p:spPr>
          <a:xfrm>
            <a:off x="679450" y="4689475"/>
            <a:ext cx="5438775" cy="4443413"/>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err="1"/>
              <a:t>Cliquez</a:t>
            </a:r>
            <a:r>
              <a:rPr lang="en-US" altLang="en-US" noProof="0"/>
              <a:t> pour modifier les styles du </a:t>
            </a:r>
            <a:r>
              <a:rPr lang="en-US" altLang="en-US" noProof="0" err="1"/>
              <a:t>texte</a:t>
            </a:r>
            <a:r>
              <a:rPr lang="en-US" altLang="en-US" noProof="0"/>
              <a:t> du masque</a:t>
            </a:r>
          </a:p>
          <a:p>
            <a:pPr lvl="1"/>
            <a:r>
              <a:rPr lang="en-US" altLang="en-US" noProof="0" err="1"/>
              <a:t>Deuxième</a:t>
            </a:r>
            <a:r>
              <a:rPr lang="en-US" altLang="en-US" noProof="0"/>
              <a:t> </a:t>
            </a:r>
            <a:r>
              <a:rPr lang="en-US" altLang="en-US" noProof="0" err="1"/>
              <a:t>niveau</a:t>
            </a:r>
            <a:endParaRPr lang="en-US" altLang="en-US" noProof="0"/>
          </a:p>
          <a:p>
            <a:pPr lvl="2"/>
            <a:r>
              <a:rPr lang="en-US" altLang="en-US" noProof="0" err="1"/>
              <a:t>Troisième</a:t>
            </a:r>
            <a:r>
              <a:rPr lang="en-US" altLang="en-US" noProof="0"/>
              <a:t> </a:t>
            </a:r>
            <a:r>
              <a:rPr lang="en-US" altLang="en-US" noProof="0" err="1"/>
              <a:t>niveau</a:t>
            </a:r>
            <a:endParaRPr lang="en-US" altLang="en-US" noProof="0"/>
          </a:p>
          <a:p>
            <a:pPr lvl="3"/>
            <a:r>
              <a:rPr lang="en-US" altLang="en-US" noProof="0" err="1"/>
              <a:t>Quatrième</a:t>
            </a:r>
            <a:r>
              <a:rPr lang="en-US" altLang="en-US" noProof="0"/>
              <a:t> </a:t>
            </a:r>
            <a:r>
              <a:rPr lang="en-US" altLang="en-US" noProof="0" err="1"/>
              <a:t>niveau</a:t>
            </a:r>
            <a:endParaRPr lang="en-US" altLang="en-US" noProof="0"/>
          </a:p>
          <a:p>
            <a:pPr lvl="4"/>
            <a:r>
              <a:rPr lang="en-US" altLang="en-US" noProof="0" err="1"/>
              <a:t>Cinquième</a:t>
            </a:r>
            <a:r>
              <a:rPr lang="en-US" altLang="en-US" noProof="0"/>
              <a:t> </a:t>
            </a:r>
            <a:r>
              <a:rPr lang="en-US" altLang="en-US" noProof="0" err="1"/>
              <a:t>niveau</a:t>
            </a:r>
            <a:endParaRPr lang="en-US" altLang="en-US" noProof="0"/>
          </a:p>
        </p:txBody>
      </p:sp>
      <p:sp>
        <p:nvSpPr>
          <p:cNvPr id="6" name="Espace réservé du pied de page 5"/>
          <p:cNvSpPr>
            <a:spLocks noGrp="1"/>
          </p:cNvSpPr>
          <p:nvPr>
            <p:ph type="ftr" sz="quarter" idx="4"/>
          </p:nvPr>
        </p:nvSpPr>
        <p:spPr>
          <a:xfrm>
            <a:off x="0" y="9377363"/>
            <a:ext cx="2944813" cy="493712"/>
          </a:xfrm>
          <a:prstGeom prst="rect">
            <a:avLst/>
          </a:prstGeom>
        </p:spPr>
        <p:txBody>
          <a:bodyPr vert="horz" lIns="91440" tIns="45720" rIns="91440" bIns="45720" rtlCol="0" anchor="b"/>
          <a:lstStyle>
            <a:lvl1pPr algn="l">
              <a:defRPr sz="1200" dirty="0">
                <a:latin typeface="Arial" charset="0"/>
                <a:ea typeface="+mn-ea"/>
                <a:cs typeface="+mn-cs"/>
              </a:defRPr>
            </a:lvl1pPr>
          </a:lstStyle>
          <a:p>
            <a:pPr>
              <a:defRPr/>
            </a:pPr>
            <a:endParaRPr lang="en-US"/>
          </a:p>
        </p:txBody>
      </p:sp>
      <p:sp>
        <p:nvSpPr>
          <p:cNvPr id="7" name="Espace réservé du numéro de diapositive 6"/>
          <p:cNvSpPr>
            <a:spLocks noGrp="1"/>
          </p:cNvSpPr>
          <p:nvPr>
            <p:ph type="sldNum" sz="quarter" idx="5"/>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0325E30-007A-4EC7-826C-F28AC8A99589}" type="slidenum">
              <a:rPr lang="en-US" altLang="en-US"/>
              <a:pPr>
                <a:defRPr/>
              </a:pPr>
              <a:t>‹#›</a:t>
            </a:fld>
            <a:endParaRPr lang="en-US" altLang="en-US"/>
          </a:p>
        </p:txBody>
      </p:sp>
    </p:spTree>
    <p:extLst>
      <p:ext uri="{BB962C8B-B14F-4D97-AF65-F5344CB8AC3E}">
        <p14:creationId xmlns:p14="http://schemas.microsoft.com/office/powerpoint/2010/main" val="3286212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tags" Target="../tags/tag5.xml"/><Relationship Id="rId7" Type="http://schemas.openxmlformats.org/officeDocument/2006/relationships/image" Target="../media/image3.jpeg"/><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6.jpeg"/><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image" Target="../media/image6.jpeg"/><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6.jpeg"/><Relationship Id="rId2" Type="http://schemas.openxmlformats.org/officeDocument/2006/relationships/tags" Target="../tags/tag24.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3.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tags" Target="../tags/tag7.xml"/><Relationship Id="rId7" Type="http://schemas.openxmlformats.org/officeDocument/2006/relationships/image" Target="../media/image5.jpeg"/><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6.jpe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6.jpeg"/><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6.jpeg"/><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6.jpeg"/><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6.jpeg"/><Relationship Id="rId2" Type="http://schemas.openxmlformats.org/officeDocument/2006/relationships/tags" Target="../tags/tag15.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6.jpeg"/><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6.jpeg"/><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2"/>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2049" name="think-cell Slide" r:id="rId5" imgW="473" imgH="473" progId="TCLayout.ActiveDocument.1">
                  <p:embed/>
                </p:oleObj>
              </mc:Choice>
              <mc:Fallback>
                <p:oleObj name="think-cell Slid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pic>
        <p:nvPicPr>
          <p:cNvPr id="3" name="Grafik 2">
            <a:extLst>
              <a:ext uri="{FF2B5EF4-FFF2-40B4-BE49-F238E27FC236}">
                <a16:creationId xmlns:a16="http://schemas.microsoft.com/office/drawing/2014/main" id="{DB6B3B6F-BCDE-451B-97B8-FA841B8A6CBC}"/>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0" y="880060"/>
            <a:ext cx="12192000" cy="5428822"/>
          </a:xfrm>
          <a:prstGeom prst="rect">
            <a:avLst/>
          </a:prstGeom>
        </p:spPr>
      </p:pic>
      <p:sp>
        <p:nvSpPr>
          <p:cNvPr id="6" name="Rectangle 5" hidden="1">
            <a:extLst>
              <a:ext uri="{FF2B5EF4-FFF2-40B4-BE49-F238E27FC236}">
                <a16:creationId xmlns:a16="http://schemas.microsoft.com/office/drawing/2014/main" id="{DE1599C2-2ED3-408D-8E92-74ECA7ABCC06}"/>
              </a:ext>
            </a:extLst>
          </p:cNvPr>
          <p:cNvSpPr/>
          <p:nvPr userDrawn="1">
            <p:custDataLst>
              <p:tags r:id="rId3"/>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a:t>Click </a:t>
            </a:r>
            <a:r>
              <a:rPr lang="de-DE" err="1"/>
              <a:t>to</a:t>
            </a:r>
            <a:r>
              <a:rPr lang="de-DE"/>
              <a:t> </a:t>
            </a:r>
            <a:r>
              <a:rPr lang="de-DE" err="1"/>
              <a:t>enter</a:t>
            </a:r>
            <a:r>
              <a:rPr lang="de-DE"/>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a:t>Click </a:t>
            </a:r>
            <a:r>
              <a:rPr lang="de-DE" err="1"/>
              <a:t>to</a:t>
            </a:r>
            <a:r>
              <a:rPr lang="de-DE"/>
              <a:t> </a:t>
            </a:r>
            <a:r>
              <a:rPr lang="de-DE" err="1"/>
              <a:t>enter</a:t>
            </a:r>
            <a:r>
              <a:rPr lang="de-DE"/>
              <a:t> </a:t>
            </a:r>
            <a:r>
              <a:rPr lang="de-DE" err="1"/>
              <a:t>text</a:t>
            </a:r>
            <a:endParaRPr lang="de-DE"/>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a:t>Name </a:t>
            </a:r>
            <a:r>
              <a:rPr lang="de-DE" err="1"/>
              <a:t>Surname</a:t>
            </a:r>
            <a:r>
              <a:rPr lang="de-DE"/>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293297280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2"/>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11265" name="think-cell Slide" r:id="rId5" imgW="473" imgH="473" progId="TCLayout.ActiveDocument.1">
                  <p:embed/>
                </p:oleObj>
              </mc:Choice>
              <mc:Fallback>
                <p:oleObj name="think-cell Slide" r:id="rId5"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3"/>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a:t>Click </a:t>
            </a:r>
            <a:r>
              <a:rPr lang="de-DE" err="1"/>
              <a:t>to</a:t>
            </a:r>
            <a:r>
              <a:rPr lang="de-DE"/>
              <a:t> </a:t>
            </a:r>
            <a:r>
              <a:rPr lang="de-DE" err="1"/>
              <a:t>enter</a:t>
            </a:r>
            <a:r>
              <a:rPr lang="de-DE"/>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a:p>
            <a:pPr lvl="6"/>
            <a:r>
              <a:rPr lang="de-DE" err="1"/>
              <a:t>Seventh</a:t>
            </a:r>
            <a:r>
              <a:rPr lang="de-DE"/>
              <a:t> </a:t>
            </a:r>
            <a:r>
              <a:rPr lang="de-DE" err="1"/>
              <a:t>level</a:t>
            </a:r>
            <a:endParaRPr lang="de-DE"/>
          </a:p>
          <a:p>
            <a:pPr lvl="7"/>
            <a:r>
              <a:rPr lang="de-DE" err="1"/>
              <a:t>Eighth</a:t>
            </a:r>
            <a:r>
              <a:rPr lang="de-DE"/>
              <a:t> </a:t>
            </a:r>
            <a:r>
              <a:rPr lang="de-DE" err="1"/>
              <a:t>level</a:t>
            </a:r>
            <a:endParaRPr lang="de-DE"/>
          </a:p>
          <a:p>
            <a:pPr lvl="8"/>
            <a:r>
              <a:rPr lang="de-DE" err="1"/>
              <a:t>Ninth</a:t>
            </a:r>
            <a:r>
              <a:rPr lang="de-DE"/>
              <a:t> </a:t>
            </a:r>
            <a:r>
              <a:rPr lang="de-DE" err="1"/>
              <a:t>level</a:t>
            </a:r>
            <a:endParaRPr lang="de-DE"/>
          </a:p>
        </p:txBody>
      </p:sp>
      <p:pic>
        <p:nvPicPr>
          <p:cNvPr id="10" name="Grafik 9">
            <a:extLst>
              <a:ext uri="{FF2B5EF4-FFF2-40B4-BE49-F238E27FC236}">
                <a16:creationId xmlns:a16="http://schemas.microsoft.com/office/drawing/2014/main" id="{1EEEB8B2-D3C6-45FC-8473-EB5982C58AF5}"/>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72904055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2"/>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12289"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a:p>
        </p:txBody>
      </p:sp>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a:t>Click </a:t>
            </a:r>
            <a:r>
              <a:rPr lang="de-DE" err="1"/>
              <a:t>to</a:t>
            </a:r>
            <a:r>
              <a:rPr lang="de-DE"/>
              <a:t> </a:t>
            </a:r>
            <a:r>
              <a:rPr lang="de-DE" err="1"/>
              <a:t>enter</a:t>
            </a:r>
            <a:r>
              <a:rPr lang="de-DE"/>
              <a:t> </a:t>
            </a:r>
            <a:r>
              <a:rPr lang="de-DE" err="1"/>
              <a:t>text</a:t>
            </a:r>
            <a:endParaRPr lang="de-DE"/>
          </a:p>
        </p:txBody>
      </p:sp>
      <p:pic>
        <p:nvPicPr>
          <p:cNvPr id="9" name="Grafik 8">
            <a:extLst>
              <a:ext uri="{FF2B5EF4-FFF2-40B4-BE49-F238E27FC236}">
                <a16:creationId xmlns:a16="http://schemas.microsoft.com/office/drawing/2014/main" id="{28B86CF7-5647-4B57-8CE7-CDEFF3D095B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99518537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2"/>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13313" name="think-cell Slide" r:id="rId5" imgW="473" imgH="473" progId="TCLayout.ActiveDocument.1">
                  <p:embed/>
                </p:oleObj>
              </mc:Choice>
              <mc:Fallback>
                <p:oleObj name="think-cell Slide" r:id="rId5"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3"/>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a:t>Content </a:t>
            </a:r>
            <a:r>
              <a:rPr lang="de-DE" err="1"/>
              <a:t>area</a:t>
            </a:r>
            <a:r>
              <a:rPr lang="de-DE"/>
              <a:t> </a:t>
            </a:r>
            <a:r>
              <a:rPr lang="de-DE" err="1"/>
              <a:t>and</a:t>
            </a:r>
            <a:r>
              <a:rPr lang="de-DE"/>
              <a:t> </a:t>
            </a:r>
            <a:r>
              <a:rPr lang="de-DE" err="1"/>
              <a:t>guides</a:t>
            </a:r>
            <a:endParaRPr lang="de-DE"/>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a:solidFill>
                  <a:schemeClr val="bg1"/>
                </a:solidFill>
              </a:rPr>
              <a:t>5,37</a:t>
            </a:r>
          </a:p>
        </p:txBody>
      </p:sp>
      <p:sp>
        <p:nvSpPr>
          <p:cNvPr id="12" name="Foliennummernplatzhalter 11"/>
          <p:cNvSpPr>
            <a:spLocks noGrp="1"/>
          </p:cNvSpPr>
          <p:nvPr>
            <p:ph type="sldNum" sz="quarter" idx="12"/>
          </p:nvPr>
        </p:nvSpPr>
        <p:spPr/>
        <p:txBody>
          <a:bodyPr/>
          <a:lstStyle/>
          <a:p>
            <a:pPr>
              <a:defRPr/>
            </a:pPr>
            <a:fld id="{D383EB99-40B2-4176-B4FA-CDBAA950DF99}" type="slidenum">
              <a:rPr lang="en-US" altLang="en-US" smtClean="0"/>
              <a:pPr>
                <a:defRPr/>
              </a:pPr>
              <a:t>‹#›</a:t>
            </a:fld>
            <a:endParaRPr lang="en-US" altLang="en-US"/>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3" name="Grafik 22">
            <a:extLst>
              <a:ext uri="{FF2B5EF4-FFF2-40B4-BE49-F238E27FC236}">
                <a16:creationId xmlns:a16="http://schemas.microsoft.com/office/drawing/2014/main" id="{C533BF75-07CC-4AF7-8DB4-F66692271FFB}"/>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35237075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2"/>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3073" name="think-cell Slide" r:id="rId5" imgW="473" imgH="473" progId="TCLayout.ActiveDocument.1">
                  <p:embed/>
                </p:oleObj>
              </mc:Choice>
              <mc:Fallback>
                <p:oleObj name="think-cell Slid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3"/>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a:t>Click </a:t>
            </a:r>
            <a:r>
              <a:rPr lang="de-DE" err="1"/>
              <a:t>to</a:t>
            </a:r>
            <a:r>
              <a:rPr lang="de-DE"/>
              <a:t> </a:t>
            </a:r>
            <a:r>
              <a:rPr lang="de-DE" err="1"/>
              <a:t>enter</a:t>
            </a:r>
            <a:r>
              <a:rPr lang="de-DE"/>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a:t>Click </a:t>
            </a:r>
            <a:r>
              <a:rPr lang="de-DE" err="1"/>
              <a:t>to</a:t>
            </a:r>
            <a:r>
              <a:rPr lang="de-DE"/>
              <a:t> </a:t>
            </a:r>
            <a:r>
              <a:rPr lang="de-DE" err="1"/>
              <a:t>enter</a:t>
            </a:r>
            <a:r>
              <a:rPr lang="de-DE"/>
              <a:t> </a:t>
            </a:r>
            <a:r>
              <a:rPr lang="de-DE" err="1"/>
              <a:t>text</a:t>
            </a:r>
            <a:endParaRPr lang="de-DE"/>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a:t>Name </a:t>
            </a:r>
            <a:r>
              <a:rPr lang="de-DE" err="1"/>
              <a:t>Surname</a:t>
            </a:r>
            <a:r>
              <a:rPr lang="de-DE"/>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118593663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extLst>
    <p:ext uri="{DCECCB84-F9BA-43D5-87BE-67443E8EF086}">
      <p15:sldGuideLst xmlns:p15="http://schemas.microsoft.com/office/powerpoint/2012/main">
        <p15:guide id="1"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2"/>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4097" name="think-cell Slide" r:id="rId4" imgW="473" imgH="473" progId="TCLayout.ActiveDocument.1">
                  <p:embed/>
                </p:oleObj>
              </mc:Choice>
              <mc:Fallback>
                <p:oleObj name="think-cell Slide" r:id="rId4"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a:t>Click </a:t>
            </a:r>
            <a:r>
              <a:rPr lang="de-DE" err="1"/>
              <a:t>to</a:t>
            </a:r>
            <a:r>
              <a:rPr lang="de-DE"/>
              <a:t> </a:t>
            </a:r>
            <a:r>
              <a:rPr lang="de-DE" err="1"/>
              <a:t>enter</a:t>
            </a:r>
            <a:r>
              <a:rPr lang="de-DE"/>
              <a:t> </a:t>
            </a:r>
            <a:r>
              <a:rPr lang="de-DE" err="1"/>
              <a:t>text</a:t>
            </a:r>
            <a:endParaRPr lang="de-DE"/>
          </a:p>
        </p:txBody>
      </p:sp>
      <p:sp>
        <p:nvSpPr>
          <p:cNvPr id="17" name="Foliennummernplatzhalter 16"/>
          <p:cNvSpPr>
            <a:spLocks noGrp="1"/>
          </p:cNvSpPr>
          <p:nvPr>
            <p:ph type="sldNum" sz="quarter" idx="16"/>
          </p:nvPr>
        </p:nvSpPr>
        <p:spPr/>
        <p:txBody>
          <a:bodyPr/>
          <a:lstStyle/>
          <a:p>
            <a:pPr>
              <a:defRPr/>
            </a:pPr>
            <a:fld id="{D383EB99-40B2-4176-B4FA-CDBAA950DF99}" type="slidenum">
              <a:rPr lang="en-US" altLang="en-US" smtClean="0"/>
              <a:pPr>
                <a:defRPr/>
              </a:pPr>
              <a:t>‹#›</a:t>
            </a:fld>
            <a:endParaRPr lang="en-US" altLang="en-US"/>
          </a:p>
        </p:txBody>
      </p:sp>
      <p:pic>
        <p:nvPicPr>
          <p:cNvPr id="8" name="Grafik 7">
            <a:extLst>
              <a:ext uri="{FF2B5EF4-FFF2-40B4-BE49-F238E27FC236}">
                <a16:creationId xmlns:a16="http://schemas.microsoft.com/office/drawing/2014/main" id="{0E4756C9-9BF1-470E-BE37-94B694D57CA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47006322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2"/>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5121" name="think-cell Slide" r:id="rId5" imgW="473" imgH="473" progId="TCLayout.ActiveDocument.1">
                  <p:embed/>
                </p:oleObj>
              </mc:Choice>
              <mc:Fallback>
                <p:oleObj name="think-cell Slide" r:id="rId5"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3"/>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a:t>Click </a:t>
            </a:r>
            <a:r>
              <a:rPr lang="de-DE" err="1"/>
              <a:t>to</a:t>
            </a:r>
            <a:r>
              <a:rPr lang="de-DE"/>
              <a:t> </a:t>
            </a:r>
            <a:r>
              <a:rPr lang="de-DE" err="1"/>
              <a:t>enter</a:t>
            </a:r>
            <a:r>
              <a:rPr lang="de-DE"/>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a:t>Click </a:t>
            </a:r>
            <a:r>
              <a:rPr lang="de-DE" err="1"/>
              <a:t>to</a:t>
            </a:r>
            <a:r>
              <a:rPr lang="de-DE"/>
              <a:t> </a:t>
            </a:r>
            <a:r>
              <a:rPr lang="de-DE" err="1"/>
              <a:t>enter</a:t>
            </a:r>
            <a:r>
              <a:rPr lang="de-DE"/>
              <a:t> </a:t>
            </a:r>
            <a:r>
              <a:rPr lang="de-DE" err="1"/>
              <a:t>text</a:t>
            </a:r>
            <a:endParaRPr lang="de-DE"/>
          </a:p>
        </p:txBody>
      </p:sp>
      <p:pic>
        <p:nvPicPr>
          <p:cNvPr id="9" name="Grafik 8">
            <a:extLst>
              <a:ext uri="{FF2B5EF4-FFF2-40B4-BE49-F238E27FC236}">
                <a16:creationId xmlns:a16="http://schemas.microsoft.com/office/drawing/2014/main" id="{20546E2B-81DA-42D7-A06D-FB237B319A37}"/>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26694114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2"/>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6145" name="think-cell Slide" r:id="rId5" imgW="473" imgH="473" progId="TCLayout.ActiveDocument.1">
                  <p:embed/>
                </p:oleObj>
              </mc:Choice>
              <mc:Fallback>
                <p:oleObj name="think-cell Slide" r:id="rId5"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3"/>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a:t>Click </a:t>
            </a:r>
            <a:r>
              <a:rPr lang="de-DE" err="1"/>
              <a:t>to</a:t>
            </a:r>
            <a:r>
              <a:rPr lang="de-DE"/>
              <a:t> </a:t>
            </a:r>
            <a:r>
              <a:rPr lang="de-DE" err="1"/>
              <a:t>enter</a:t>
            </a:r>
            <a:r>
              <a:rPr lang="de-DE"/>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a:p>
            <a:pPr lvl="6"/>
            <a:r>
              <a:rPr lang="de-DE" err="1"/>
              <a:t>Seventh</a:t>
            </a:r>
            <a:r>
              <a:rPr lang="de-DE"/>
              <a:t> </a:t>
            </a:r>
            <a:r>
              <a:rPr lang="de-DE" err="1"/>
              <a:t>level</a:t>
            </a:r>
            <a:endParaRPr lang="de-DE"/>
          </a:p>
          <a:p>
            <a:pPr lvl="7"/>
            <a:r>
              <a:rPr lang="de-DE" err="1"/>
              <a:t>Eighth</a:t>
            </a:r>
            <a:r>
              <a:rPr lang="de-DE"/>
              <a:t> </a:t>
            </a:r>
            <a:r>
              <a:rPr lang="de-DE" err="1"/>
              <a:t>level</a:t>
            </a:r>
            <a:endParaRPr lang="de-DE"/>
          </a:p>
          <a:p>
            <a:pPr lvl="8"/>
            <a:r>
              <a:rPr lang="de-DE" err="1"/>
              <a:t>Ninth</a:t>
            </a:r>
            <a:r>
              <a:rPr lang="de-DE"/>
              <a:t> </a:t>
            </a:r>
            <a:r>
              <a:rPr lang="de-DE" err="1"/>
              <a:t>level</a:t>
            </a:r>
            <a:endParaRPr lang="de-DE"/>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a:p>
            <a:pPr lvl="6"/>
            <a:r>
              <a:rPr lang="de-DE" err="1"/>
              <a:t>Seventh</a:t>
            </a:r>
            <a:r>
              <a:rPr lang="de-DE"/>
              <a:t> </a:t>
            </a:r>
            <a:r>
              <a:rPr lang="de-DE" err="1"/>
              <a:t>level</a:t>
            </a:r>
            <a:endParaRPr lang="de-DE"/>
          </a:p>
          <a:p>
            <a:pPr lvl="7"/>
            <a:r>
              <a:rPr lang="de-DE" err="1"/>
              <a:t>Eighth</a:t>
            </a:r>
            <a:r>
              <a:rPr lang="de-DE"/>
              <a:t> </a:t>
            </a:r>
            <a:r>
              <a:rPr lang="de-DE" err="1"/>
              <a:t>level</a:t>
            </a:r>
            <a:endParaRPr lang="de-DE"/>
          </a:p>
          <a:p>
            <a:pPr lvl="8"/>
            <a:r>
              <a:rPr lang="de-DE" err="1"/>
              <a:t>Ninth</a:t>
            </a:r>
            <a:r>
              <a:rPr lang="de-DE"/>
              <a:t> </a:t>
            </a:r>
            <a:r>
              <a:rPr lang="de-DE" err="1"/>
              <a:t>level</a:t>
            </a:r>
            <a:endParaRPr lang="de-DE"/>
          </a:p>
        </p:txBody>
      </p:sp>
      <p:pic>
        <p:nvPicPr>
          <p:cNvPr id="10" name="Grafik 9">
            <a:extLst>
              <a:ext uri="{FF2B5EF4-FFF2-40B4-BE49-F238E27FC236}">
                <a16:creationId xmlns:a16="http://schemas.microsoft.com/office/drawing/2014/main" id="{E7ED35DD-3BF8-4D83-AC28-EB5A176FC6E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7834541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2"/>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7169" name="think-cell Slide" r:id="rId5" imgW="473" imgH="473" progId="TCLayout.ActiveDocument.1">
                  <p:embed/>
                </p:oleObj>
              </mc:Choice>
              <mc:Fallback>
                <p:oleObj name="think-cell Slide" r:id="rId5"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3"/>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a:t>Click </a:t>
            </a:r>
            <a:r>
              <a:rPr lang="de-DE" err="1"/>
              <a:t>to</a:t>
            </a:r>
            <a:r>
              <a:rPr lang="de-DE"/>
              <a:t> </a:t>
            </a:r>
            <a:r>
              <a:rPr lang="de-DE" err="1"/>
              <a:t>enter</a:t>
            </a:r>
            <a:r>
              <a:rPr lang="de-DE"/>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a:p>
            <a:pPr lvl="6"/>
            <a:r>
              <a:rPr lang="de-DE" err="1"/>
              <a:t>Seventh</a:t>
            </a:r>
            <a:r>
              <a:rPr lang="de-DE"/>
              <a:t> </a:t>
            </a:r>
            <a:r>
              <a:rPr lang="de-DE" err="1"/>
              <a:t>level</a:t>
            </a:r>
            <a:endParaRPr lang="de-DE"/>
          </a:p>
          <a:p>
            <a:pPr lvl="7"/>
            <a:r>
              <a:rPr lang="de-DE" err="1"/>
              <a:t>Eighth</a:t>
            </a:r>
            <a:r>
              <a:rPr lang="de-DE"/>
              <a:t> </a:t>
            </a:r>
            <a:r>
              <a:rPr lang="de-DE" err="1"/>
              <a:t>level</a:t>
            </a:r>
            <a:endParaRPr lang="de-DE"/>
          </a:p>
          <a:p>
            <a:pPr lvl="8"/>
            <a:r>
              <a:rPr lang="de-DE" err="1"/>
              <a:t>Ninth</a:t>
            </a:r>
            <a:r>
              <a:rPr lang="de-DE"/>
              <a:t> </a:t>
            </a:r>
            <a:r>
              <a:rPr lang="de-DE" err="1"/>
              <a:t>level</a:t>
            </a:r>
            <a:endParaRPr lang="de-DE"/>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a:p>
            <a:pPr lvl="6"/>
            <a:r>
              <a:rPr lang="de-DE" err="1"/>
              <a:t>Seventh</a:t>
            </a:r>
            <a:r>
              <a:rPr lang="de-DE"/>
              <a:t> </a:t>
            </a:r>
            <a:r>
              <a:rPr lang="de-DE" err="1"/>
              <a:t>level</a:t>
            </a:r>
            <a:endParaRPr lang="de-DE"/>
          </a:p>
          <a:p>
            <a:pPr lvl="7"/>
            <a:r>
              <a:rPr lang="de-DE" err="1"/>
              <a:t>Eighth</a:t>
            </a:r>
            <a:r>
              <a:rPr lang="de-DE"/>
              <a:t> </a:t>
            </a:r>
            <a:r>
              <a:rPr lang="de-DE" err="1"/>
              <a:t>level</a:t>
            </a:r>
            <a:endParaRPr lang="de-DE"/>
          </a:p>
          <a:p>
            <a:pPr lvl="8"/>
            <a:r>
              <a:rPr lang="de-DE" err="1"/>
              <a:t>Ninth</a:t>
            </a:r>
            <a:r>
              <a:rPr lang="de-DE"/>
              <a:t> </a:t>
            </a:r>
            <a:r>
              <a:rPr lang="de-DE" err="1"/>
              <a:t>level</a:t>
            </a:r>
            <a:endParaRPr lang="de-DE"/>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a:p>
            <a:pPr lvl="6"/>
            <a:r>
              <a:rPr lang="de-DE" err="1"/>
              <a:t>Seventh</a:t>
            </a:r>
            <a:r>
              <a:rPr lang="de-DE"/>
              <a:t> </a:t>
            </a:r>
            <a:r>
              <a:rPr lang="de-DE" err="1"/>
              <a:t>level</a:t>
            </a:r>
            <a:endParaRPr lang="de-DE"/>
          </a:p>
          <a:p>
            <a:pPr lvl="7"/>
            <a:r>
              <a:rPr lang="de-DE" err="1"/>
              <a:t>Eighth</a:t>
            </a:r>
            <a:r>
              <a:rPr lang="de-DE"/>
              <a:t> </a:t>
            </a:r>
            <a:r>
              <a:rPr lang="de-DE" err="1"/>
              <a:t>level</a:t>
            </a:r>
            <a:endParaRPr lang="de-DE"/>
          </a:p>
          <a:p>
            <a:pPr lvl="8"/>
            <a:r>
              <a:rPr lang="de-DE" err="1"/>
              <a:t>Ninth</a:t>
            </a:r>
            <a:r>
              <a:rPr lang="de-DE"/>
              <a:t> </a:t>
            </a:r>
            <a:r>
              <a:rPr lang="de-DE" err="1"/>
              <a:t>level</a:t>
            </a:r>
            <a:endParaRPr lang="de-DE"/>
          </a:p>
        </p:txBody>
      </p:sp>
      <p:pic>
        <p:nvPicPr>
          <p:cNvPr id="17" name="Grafik 16">
            <a:extLst>
              <a:ext uri="{FF2B5EF4-FFF2-40B4-BE49-F238E27FC236}">
                <a16:creationId xmlns:a16="http://schemas.microsoft.com/office/drawing/2014/main" id="{A5C26B2D-01CE-429E-B8CB-E87697A2F3CE}"/>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23770467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2"/>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8193" name="think-cell Slide" r:id="rId5" imgW="473" imgH="473" progId="TCLayout.ActiveDocument.1">
                  <p:embed/>
                </p:oleObj>
              </mc:Choice>
              <mc:Fallback>
                <p:oleObj name="think-cell Slide" r:id="rId5"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3"/>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a:t>Click </a:t>
            </a:r>
            <a:r>
              <a:rPr lang="de-DE" err="1"/>
              <a:t>to</a:t>
            </a:r>
            <a:r>
              <a:rPr lang="de-DE"/>
              <a:t> </a:t>
            </a:r>
            <a:r>
              <a:rPr lang="de-DE" err="1"/>
              <a:t>enter</a:t>
            </a:r>
            <a:r>
              <a:rPr lang="de-DE"/>
              <a:t> title</a:t>
            </a:r>
          </a:p>
        </p:txBody>
      </p:sp>
      <p:sp>
        <p:nvSpPr>
          <p:cNvPr id="4" name="Foliennummernplatzhalter 3"/>
          <p:cNvSpPr>
            <a:spLocks noGrp="1"/>
          </p:cNvSpPr>
          <p:nvPr>
            <p:ph type="sldNum" sz="quarter" idx="11"/>
          </p:nvPr>
        </p:nvSpPr>
        <p:spPr>
          <a:xfrm>
            <a:off x="93155" y="6349128"/>
            <a:ext cx="449389" cy="246221"/>
          </a:xfrm>
        </p:spPr>
        <p:txBody>
          <a:bodyPr/>
          <a:lstStyle/>
          <a:p>
            <a:pPr>
              <a:defRPr/>
            </a:pPr>
            <a:fld id="{D383EB99-40B2-4176-B4FA-CDBAA950DF99}" type="slidenum">
              <a:rPr lang="en-US" altLang="en-US" smtClean="0"/>
              <a:pPr>
                <a:defRPr/>
              </a:pPr>
              <a:t>‹#›</a:t>
            </a:fld>
            <a:endParaRPr lang="en-US" altLang="en-US"/>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a:p>
            <a:pPr lvl="6"/>
            <a:r>
              <a:rPr lang="de-DE" err="1"/>
              <a:t>Seventh</a:t>
            </a:r>
            <a:r>
              <a:rPr lang="de-DE"/>
              <a:t> </a:t>
            </a:r>
            <a:r>
              <a:rPr lang="de-DE" err="1"/>
              <a:t>level</a:t>
            </a:r>
            <a:endParaRPr lang="de-DE"/>
          </a:p>
          <a:p>
            <a:pPr lvl="7"/>
            <a:r>
              <a:rPr lang="de-DE" err="1"/>
              <a:t>Eighth</a:t>
            </a:r>
            <a:r>
              <a:rPr lang="de-DE"/>
              <a:t> </a:t>
            </a:r>
            <a:r>
              <a:rPr lang="de-DE" err="1"/>
              <a:t>level</a:t>
            </a:r>
            <a:endParaRPr lang="de-DE"/>
          </a:p>
          <a:p>
            <a:pPr lvl="8"/>
            <a:r>
              <a:rPr lang="de-DE" err="1"/>
              <a:t>Ninth</a:t>
            </a:r>
            <a:r>
              <a:rPr lang="de-DE"/>
              <a:t> </a:t>
            </a:r>
            <a:r>
              <a:rPr lang="de-DE" err="1"/>
              <a:t>level</a:t>
            </a:r>
            <a:endParaRPr lang="de-DE"/>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a:p>
            <a:pPr lvl="6"/>
            <a:r>
              <a:rPr lang="de-DE" err="1"/>
              <a:t>Seventh</a:t>
            </a:r>
            <a:r>
              <a:rPr lang="de-DE"/>
              <a:t> </a:t>
            </a:r>
            <a:r>
              <a:rPr lang="de-DE" err="1"/>
              <a:t>level</a:t>
            </a:r>
            <a:endParaRPr lang="de-DE"/>
          </a:p>
          <a:p>
            <a:pPr lvl="7"/>
            <a:r>
              <a:rPr lang="de-DE" err="1"/>
              <a:t>Eighth</a:t>
            </a:r>
            <a:r>
              <a:rPr lang="de-DE"/>
              <a:t> </a:t>
            </a:r>
            <a:r>
              <a:rPr lang="de-DE" err="1"/>
              <a:t>level</a:t>
            </a:r>
            <a:endParaRPr lang="de-DE"/>
          </a:p>
          <a:p>
            <a:pPr lvl="8"/>
            <a:r>
              <a:rPr lang="de-DE" err="1"/>
              <a:t>Ninth</a:t>
            </a:r>
            <a:r>
              <a:rPr lang="de-DE"/>
              <a:t> </a:t>
            </a:r>
            <a:r>
              <a:rPr lang="de-DE" err="1"/>
              <a:t>level</a:t>
            </a:r>
            <a:endParaRPr lang="de-DE"/>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a:p>
            <a:pPr lvl="6"/>
            <a:r>
              <a:rPr lang="de-DE" err="1"/>
              <a:t>Seventh</a:t>
            </a:r>
            <a:r>
              <a:rPr lang="de-DE"/>
              <a:t> </a:t>
            </a:r>
            <a:r>
              <a:rPr lang="de-DE" err="1"/>
              <a:t>level</a:t>
            </a:r>
            <a:endParaRPr lang="de-DE"/>
          </a:p>
          <a:p>
            <a:pPr lvl="7"/>
            <a:r>
              <a:rPr lang="de-DE" err="1"/>
              <a:t>Eighth</a:t>
            </a:r>
            <a:r>
              <a:rPr lang="de-DE"/>
              <a:t> </a:t>
            </a:r>
            <a:r>
              <a:rPr lang="de-DE" err="1"/>
              <a:t>level</a:t>
            </a:r>
            <a:endParaRPr lang="de-DE"/>
          </a:p>
          <a:p>
            <a:pPr lvl="8"/>
            <a:r>
              <a:rPr lang="de-DE" err="1"/>
              <a:t>Ninth</a:t>
            </a:r>
            <a:r>
              <a:rPr lang="de-DE"/>
              <a:t> </a:t>
            </a:r>
            <a:r>
              <a:rPr lang="de-DE" err="1"/>
              <a:t>level</a:t>
            </a:r>
            <a:endParaRPr lang="de-DE"/>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p:txBody>
      </p:sp>
      <p:pic>
        <p:nvPicPr>
          <p:cNvPr id="22" name="Grafik 21">
            <a:extLst>
              <a:ext uri="{FF2B5EF4-FFF2-40B4-BE49-F238E27FC236}">
                <a16:creationId xmlns:a16="http://schemas.microsoft.com/office/drawing/2014/main" id="{119DA0F4-2BDF-4A3E-9E05-B7101FB431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43042939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2"/>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9217" name="think-cell Slide" r:id="rId5" imgW="473" imgH="473" progId="TCLayout.ActiveDocument.1">
                  <p:embed/>
                </p:oleObj>
              </mc:Choice>
              <mc:Fallback>
                <p:oleObj name="think-cell Slide" r:id="rId5"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3"/>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a:t>Click </a:t>
            </a:r>
            <a:r>
              <a:rPr lang="de-DE" err="1"/>
              <a:t>to</a:t>
            </a:r>
            <a:r>
              <a:rPr lang="de-DE"/>
              <a:t> </a:t>
            </a:r>
            <a:r>
              <a:rPr lang="de-DE" err="1"/>
              <a:t>enter</a:t>
            </a:r>
            <a:r>
              <a:rPr lang="de-DE"/>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p:txBody>
      </p:sp>
      <p:pic>
        <p:nvPicPr>
          <p:cNvPr id="18" name="Grafik 17">
            <a:extLst>
              <a:ext uri="{FF2B5EF4-FFF2-40B4-BE49-F238E27FC236}">
                <a16:creationId xmlns:a16="http://schemas.microsoft.com/office/drawing/2014/main" id="{0A21437A-0A0B-4036-BFA3-026E8D6BC7D5}"/>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59935409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2"/>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10241" name="think-cell Slide" r:id="rId5" imgW="473" imgH="473" progId="TCLayout.ActiveDocument.1">
                  <p:embed/>
                </p:oleObj>
              </mc:Choice>
              <mc:Fallback>
                <p:oleObj name="think-cell Slide" r:id="rId5"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3"/>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a:t>Click </a:t>
            </a:r>
            <a:r>
              <a:rPr lang="de-DE" err="1"/>
              <a:t>to</a:t>
            </a:r>
            <a:r>
              <a:rPr lang="de-DE"/>
              <a:t> </a:t>
            </a:r>
            <a:r>
              <a:rPr lang="de-DE" err="1"/>
              <a:t>enter</a:t>
            </a:r>
            <a:r>
              <a:rPr lang="de-DE"/>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a:t>Click </a:t>
            </a:r>
            <a:r>
              <a:rPr lang="de-DE" err="1"/>
              <a:t>to</a:t>
            </a:r>
            <a:r>
              <a:rPr lang="de-DE"/>
              <a:t> </a:t>
            </a:r>
            <a:r>
              <a:rPr lang="de-DE" err="1"/>
              <a:t>enter</a:t>
            </a:r>
            <a:r>
              <a:rPr lang="de-DE"/>
              <a:t> </a:t>
            </a:r>
            <a:r>
              <a:rPr lang="de-DE" err="1"/>
              <a:t>text</a:t>
            </a:r>
            <a:endParaRPr lang="de-DE"/>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p:txBody>
      </p:sp>
      <p:pic>
        <p:nvPicPr>
          <p:cNvPr id="25" name="Grafik 24">
            <a:extLst>
              <a:ext uri="{FF2B5EF4-FFF2-40B4-BE49-F238E27FC236}">
                <a16:creationId xmlns:a16="http://schemas.microsoft.com/office/drawing/2014/main" id="{846F75B8-482E-4B84-A673-A4A29672BA00}"/>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68082812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5"/>
            </p:custDataLst>
            <p:extLst>
              <p:ext uri="{D42A27DB-BD31-4B8C-83A1-F6EECF244321}">
                <p14:modId xmlns:p14="http://schemas.microsoft.com/office/powerpoint/2010/main" val="176747148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spid="_x0000_s1025" name="think-cell Slide" r:id="rId17" imgW="473" imgH="473" progId="TCLayout.ActiveDocument.1">
                  <p:embed/>
                </p:oleObj>
              </mc:Choice>
              <mc:Fallback>
                <p:oleObj name="think-cell Slide" r:id="rId17"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8"/>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6"/>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a:latin typeface="Arial" panose="020B0604020202020204" pitchFamily="34" charset="0"/>
              <a:ea typeface="+mj-ea"/>
              <a:cs typeface="+mj-cs"/>
              <a:sym typeface="Arial" panose="020B0604020202020204" pitchFamily="34" charset="0"/>
            </a:endParaRPr>
          </a:p>
        </p:txBody>
      </p:sp>
      <p:sp>
        <p:nvSpPr>
          <p:cNvPr id="17" name="Foliennummernplatzhalter 5"/>
          <p:cNvSpPr>
            <a:spLocks noGrp="1"/>
          </p:cNvSpPr>
          <p:nvPr>
            <p:ph type="sldNum" sz="quarter" idx="4"/>
          </p:nvPr>
        </p:nvSpPr>
        <p:spPr>
          <a:xfrm>
            <a:off x="211758" y="6373192"/>
            <a:ext cx="481611" cy="246221"/>
          </a:xfrm>
          <a:prstGeom prst="rect">
            <a:avLst/>
          </a:prstGeom>
          <a:noFill/>
        </p:spPr>
        <p:txBody>
          <a:bodyPr wrap="square" lIns="0" tIns="0" rIns="0" bIns="0">
            <a:spAutoFit/>
          </a:bodyPr>
          <a:lstStyle>
            <a:lvl1pPr>
              <a:defRPr sz="1600" b="1"/>
            </a:lvl1pPr>
          </a:lstStyle>
          <a:p>
            <a:pPr>
              <a:defRPr/>
            </a:pPr>
            <a:fld id="{D383EB99-40B2-4176-B4FA-CDBAA950DF99}" type="slidenum">
              <a:rPr lang="en-US" altLang="en-US" smtClean="0"/>
              <a:pPr>
                <a:defRPr/>
              </a:pPr>
              <a:t>‹#›</a:t>
            </a:fld>
            <a:endParaRPr lang="en-US" altLang="en-US"/>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a:t>Click </a:t>
            </a:r>
            <a:r>
              <a:rPr lang="de-DE" err="1"/>
              <a:t>to</a:t>
            </a:r>
            <a:r>
              <a:rPr lang="de-DE"/>
              <a:t> </a:t>
            </a:r>
            <a:r>
              <a:rPr lang="de-DE" err="1"/>
              <a:t>enter</a:t>
            </a:r>
            <a:r>
              <a:rPr lang="de-DE"/>
              <a:t> title</a:t>
            </a:r>
            <a:endParaRPr lang="en-US" noProof="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a:t>Click </a:t>
            </a:r>
            <a:r>
              <a:rPr lang="de-DE" err="1"/>
              <a:t>to</a:t>
            </a:r>
            <a:r>
              <a:rPr lang="de-DE"/>
              <a:t> </a:t>
            </a:r>
            <a:r>
              <a:rPr lang="de-DE" err="1"/>
              <a:t>enter</a:t>
            </a:r>
            <a:r>
              <a:rPr lang="de-DE"/>
              <a:t> </a:t>
            </a:r>
            <a:r>
              <a:rPr lang="de-DE" err="1"/>
              <a:t>text</a:t>
            </a:r>
            <a:endParaRPr lang="de-DE"/>
          </a:p>
          <a:p>
            <a:pPr lvl="1"/>
            <a:r>
              <a:rPr lang="de-DE"/>
              <a:t>Second </a:t>
            </a:r>
            <a:r>
              <a:rPr lang="de-DE" err="1"/>
              <a:t>level</a:t>
            </a:r>
            <a:endParaRPr lang="de-DE"/>
          </a:p>
          <a:p>
            <a:pPr lvl="2"/>
            <a:r>
              <a:rPr lang="de-DE"/>
              <a:t>Third </a:t>
            </a:r>
            <a:r>
              <a:rPr lang="de-DE" err="1"/>
              <a:t>level</a:t>
            </a:r>
            <a:endParaRPr lang="de-DE"/>
          </a:p>
          <a:p>
            <a:pPr lvl="3"/>
            <a:r>
              <a:rPr lang="de-DE" err="1"/>
              <a:t>Forth</a:t>
            </a:r>
            <a:r>
              <a:rPr lang="de-DE"/>
              <a:t> </a:t>
            </a:r>
            <a:r>
              <a:rPr lang="de-DE" err="1"/>
              <a:t>level</a:t>
            </a:r>
            <a:endParaRPr lang="de-DE"/>
          </a:p>
          <a:p>
            <a:pPr lvl="4"/>
            <a:r>
              <a:rPr lang="de-DE" err="1"/>
              <a:t>Fifth</a:t>
            </a:r>
            <a:r>
              <a:rPr lang="de-DE"/>
              <a:t> </a:t>
            </a:r>
            <a:r>
              <a:rPr lang="de-DE" err="1"/>
              <a:t>level</a:t>
            </a:r>
            <a:endParaRPr lang="de-DE"/>
          </a:p>
          <a:p>
            <a:pPr lvl="5"/>
            <a:r>
              <a:rPr lang="de-DE" err="1"/>
              <a:t>Sixth</a:t>
            </a:r>
            <a:r>
              <a:rPr lang="de-DE"/>
              <a:t> </a:t>
            </a:r>
            <a:r>
              <a:rPr lang="de-DE" err="1"/>
              <a:t>level</a:t>
            </a:r>
            <a:endParaRPr lang="de-DE"/>
          </a:p>
          <a:p>
            <a:pPr lvl="6"/>
            <a:r>
              <a:rPr lang="de-DE" err="1"/>
              <a:t>Seventh</a:t>
            </a:r>
            <a:r>
              <a:rPr lang="de-DE"/>
              <a:t> </a:t>
            </a:r>
            <a:r>
              <a:rPr lang="de-DE" err="1"/>
              <a:t>level</a:t>
            </a:r>
            <a:endParaRPr lang="de-DE"/>
          </a:p>
          <a:p>
            <a:pPr lvl="7"/>
            <a:r>
              <a:rPr lang="de-DE" err="1"/>
              <a:t>Eighth</a:t>
            </a:r>
            <a:r>
              <a:rPr lang="de-DE"/>
              <a:t> </a:t>
            </a:r>
            <a:r>
              <a:rPr lang="de-DE" err="1"/>
              <a:t>level</a:t>
            </a:r>
            <a:endParaRPr lang="de-DE"/>
          </a:p>
          <a:p>
            <a:pPr lvl="8"/>
            <a:r>
              <a:rPr lang="de-DE" err="1"/>
              <a:t>Ninth</a:t>
            </a:r>
            <a:r>
              <a:rPr lang="de-DE"/>
              <a:t> </a:t>
            </a:r>
            <a:r>
              <a:rPr lang="de-DE" err="1"/>
              <a:t>level</a:t>
            </a:r>
            <a:endParaRPr lang="de-DE"/>
          </a:p>
        </p:txBody>
      </p:sp>
      <p:pic>
        <p:nvPicPr>
          <p:cNvPr id="6" name="Grafik 5">
            <a:extLst>
              <a:ext uri="{FF2B5EF4-FFF2-40B4-BE49-F238E27FC236}">
                <a16:creationId xmlns:a16="http://schemas.microsoft.com/office/drawing/2014/main" id="{C0F6053F-18B8-4953-ACCD-2BE8DF16C290}"/>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4163568" y="-3052"/>
            <a:ext cx="8028432" cy="646176"/>
          </a:xfrm>
          <a:prstGeom prst="rect">
            <a:avLst/>
          </a:prstGeom>
        </p:spPr>
      </p:pic>
    </p:spTree>
    <p:extLst>
      <p:ext uri="{BB962C8B-B14F-4D97-AF65-F5344CB8AC3E}">
        <p14:creationId xmlns:p14="http://schemas.microsoft.com/office/powerpoint/2010/main" val="894363658"/>
      </p:ext>
    </p:extLst>
  </p:cSld>
  <p:clrMap bg1="lt1" tx1="dk1" bg2="lt2" tx2="dk2" accent1="accent1" accent2="accent2" accent3="accent3" accent4="accent4" accent5="accent5" accent6="accent6" hlink="hlink" folHlink="folHlink"/>
  <p:sldLayoutIdLst>
    <p:sldLayoutId id="2147483846"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4" r:id="rId11"/>
    <p:sldLayoutId id="2147483845" r:id="rId12"/>
  </p:sldLayoutIdLst>
  <mc:AlternateContent xmlns:mc="http://schemas.openxmlformats.org/markup-compatibility/2006">
    <mc:Choice xmlns:p14="http://schemas.microsoft.com/office/powerpoint/2010/main" Requires="p14">
      <p:transition p14:dur="10"/>
    </mc:Choice>
    <mc:Fallback>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userDrawn="1">
          <p15:clr>
            <a:srgbClr val="F26B43"/>
          </p15:clr>
        </p15:guide>
        <p15:guide id="2" pos="3840" userDrawn="1">
          <p15:clr>
            <a:srgbClr val="F26B43"/>
          </p15:clr>
        </p15:guide>
        <p15:guide id="3" pos="453" userDrawn="1">
          <p15:clr>
            <a:srgbClr val="F26B43"/>
          </p15:clr>
        </p15:guide>
        <p15:guide id="4" pos="7227" userDrawn="1">
          <p15:clr>
            <a:srgbClr val="F26B43"/>
          </p15:clr>
        </p15:guide>
        <p15:guide id="5" pos="118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service.projectplace.com/pp/pp.cgi/r1007014297"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mailto:helpdesk@jao.eu"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38B7CF-F157-4406-9B99-69536B1B1E82}"/>
              </a:ext>
            </a:extLst>
          </p:cNvPr>
          <p:cNvSpPr>
            <a:spLocks noGrp="1"/>
          </p:cNvSpPr>
          <p:nvPr>
            <p:ph type="title"/>
          </p:nvPr>
        </p:nvSpPr>
        <p:spPr/>
        <p:txBody>
          <a:bodyPr/>
          <a:lstStyle/>
          <a:p>
            <a:r>
              <a:rPr lang="en-GB"/>
              <a:t>Decoupling training session </a:t>
            </a:r>
            <a:br>
              <a:rPr lang="en-GB"/>
            </a:br>
            <a:r>
              <a:rPr lang="en-GB"/>
              <a:t>with Market Participants</a:t>
            </a:r>
            <a:endParaRPr lang="de-DE"/>
          </a:p>
        </p:txBody>
      </p:sp>
      <p:sp>
        <p:nvSpPr>
          <p:cNvPr id="3" name="Textplatzhalter 2">
            <a:extLst>
              <a:ext uri="{FF2B5EF4-FFF2-40B4-BE49-F238E27FC236}">
                <a16:creationId xmlns:a16="http://schemas.microsoft.com/office/drawing/2014/main" id="{6B422209-0C98-4342-BCE5-AE9D75373361}"/>
              </a:ext>
            </a:extLst>
          </p:cNvPr>
          <p:cNvSpPr>
            <a:spLocks noGrp="1"/>
          </p:cNvSpPr>
          <p:nvPr>
            <p:ph type="body" sz="quarter" idx="13"/>
          </p:nvPr>
        </p:nvSpPr>
        <p:spPr/>
        <p:txBody>
          <a:bodyPr/>
          <a:lstStyle/>
          <a:p>
            <a:r>
              <a:rPr lang="en-GB"/>
              <a:t>SDAC Information package</a:t>
            </a:r>
          </a:p>
        </p:txBody>
      </p:sp>
      <p:sp>
        <p:nvSpPr>
          <p:cNvPr id="4" name="Textplatzhalter 3">
            <a:extLst>
              <a:ext uri="{FF2B5EF4-FFF2-40B4-BE49-F238E27FC236}">
                <a16:creationId xmlns:a16="http://schemas.microsoft.com/office/drawing/2014/main" id="{C42678B6-BAC4-4739-A527-A4A13417EA40}"/>
              </a:ext>
            </a:extLst>
          </p:cNvPr>
          <p:cNvSpPr>
            <a:spLocks noGrp="1"/>
          </p:cNvSpPr>
          <p:nvPr>
            <p:ph type="body" sz="quarter" idx="14"/>
          </p:nvPr>
        </p:nvSpPr>
        <p:spPr/>
        <p:txBody>
          <a:bodyPr/>
          <a:lstStyle/>
          <a:p>
            <a:r>
              <a:rPr lang="en-GB"/>
              <a:t>13/10/2021</a:t>
            </a:r>
          </a:p>
        </p:txBody>
      </p:sp>
      <p:sp>
        <p:nvSpPr>
          <p:cNvPr id="5" name="Textplatzhalter 4">
            <a:extLst>
              <a:ext uri="{FF2B5EF4-FFF2-40B4-BE49-F238E27FC236}">
                <a16:creationId xmlns:a16="http://schemas.microsoft.com/office/drawing/2014/main" id="{38F93F3E-DC1F-4A99-AAE6-C8E85FF7709C}"/>
              </a:ext>
            </a:extLst>
          </p:cNvPr>
          <p:cNvSpPr>
            <a:spLocks noGrp="1"/>
          </p:cNvSpPr>
          <p:nvPr>
            <p:ph type="body" sz="quarter" idx="15"/>
          </p:nvPr>
        </p:nvSpPr>
        <p:spPr/>
        <p:txBody>
          <a:bodyPr/>
          <a:lstStyle/>
          <a:p>
            <a:r>
              <a:rPr lang="en-GB"/>
              <a:t>Operations Committee (OPSCOM)</a:t>
            </a:r>
            <a:endParaRPr lang="de-DE"/>
          </a:p>
        </p:txBody>
      </p:sp>
    </p:spTree>
    <p:extLst>
      <p:ext uri="{BB962C8B-B14F-4D97-AF65-F5344CB8AC3E}">
        <p14:creationId xmlns:p14="http://schemas.microsoft.com/office/powerpoint/2010/main" val="59633332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A2537-BBCB-46BC-925D-7D7099CC3477}"/>
              </a:ext>
            </a:extLst>
          </p:cNvPr>
          <p:cNvSpPr>
            <a:spLocks noGrp="1"/>
          </p:cNvSpPr>
          <p:nvPr>
            <p:ph type="title"/>
          </p:nvPr>
        </p:nvSpPr>
        <p:spPr/>
        <p:txBody>
          <a:bodyPr/>
          <a:lstStyle/>
          <a:p>
            <a:r>
              <a:rPr lang="en-GB"/>
              <a:t>Backup slide 1: Fallback solution per Interconnector</a:t>
            </a:r>
            <a:endParaRPr lang="de-DE"/>
          </a:p>
        </p:txBody>
      </p:sp>
      <p:sp>
        <p:nvSpPr>
          <p:cNvPr id="3" name="Foliennummernplatzhalter 2">
            <a:extLst>
              <a:ext uri="{FF2B5EF4-FFF2-40B4-BE49-F238E27FC236}">
                <a16:creationId xmlns:a16="http://schemas.microsoft.com/office/drawing/2014/main" id="{4B175B47-B04C-49DD-8234-DF8852777DAD}"/>
              </a:ext>
            </a:extLst>
          </p:cNvPr>
          <p:cNvSpPr>
            <a:spLocks noGrp="1"/>
          </p:cNvSpPr>
          <p:nvPr>
            <p:ph type="sldNum" sz="quarter" idx="11"/>
          </p:nvPr>
        </p:nvSpPr>
        <p:spPr/>
        <p:txBody>
          <a:bodyPr/>
          <a:lstStyle/>
          <a:p>
            <a:pPr>
              <a:defRPr/>
            </a:pPr>
            <a:fld id="{D383EB99-40B2-4176-B4FA-CDBAA950DF99}" type="slidenum">
              <a:rPr lang="en-US" altLang="en-US" smtClean="0"/>
              <a:pPr>
                <a:defRPr/>
              </a:pPr>
              <a:t>10</a:t>
            </a:fld>
            <a:endParaRPr lang="en-US" altLang="en-US"/>
          </a:p>
        </p:txBody>
      </p:sp>
      <p:sp>
        <p:nvSpPr>
          <p:cNvPr id="8" name="Textplatzhalter 3">
            <a:extLst>
              <a:ext uri="{FF2B5EF4-FFF2-40B4-BE49-F238E27FC236}">
                <a16:creationId xmlns:a16="http://schemas.microsoft.com/office/drawing/2014/main" id="{E9C86966-1DB3-4E1F-B029-0D935254E9C6}"/>
              </a:ext>
            </a:extLst>
          </p:cNvPr>
          <p:cNvSpPr>
            <a:spLocks noGrp="1"/>
          </p:cNvSpPr>
          <p:nvPr>
            <p:ph type="body" sz="quarter" idx="13"/>
          </p:nvPr>
        </p:nvSpPr>
        <p:spPr>
          <a:xfrm>
            <a:off x="719999" y="1439999"/>
            <a:ext cx="5376001" cy="4896000"/>
          </a:xfrm>
        </p:spPr>
        <p:txBody>
          <a:bodyPr>
            <a:normAutofit/>
          </a:bodyPr>
          <a:lstStyle/>
          <a:p>
            <a:pPr marL="0" indent="0">
              <a:buNone/>
            </a:pPr>
            <a:r>
              <a:rPr lang="en-GB" sz="1600" b="1"/>
              <a:t>Options</a:t>
            </a:r>
          </a:p>
          <a:p>
            <a:pPr marL="0" indent="0">
              <a:buNone/>
            </a:pPr>
            <a:r>
              <a:rPr lang="en-GB" sz="1600"/>
              <a:t>Depending on the Interconnector/border, the following Fallback solutions may be used: </a:t>
            </a:r>
          </a:p>
          <a:p>
            <a:r>
              <a:rPr lang="en-GB" sz="1600"/>
              <a:t>Capacity goes to Intraday;</a:t>
            </a:r>
          </a:p>
          <a:p>
            <a:r>
              <a:rPr lang="en-GB" sz="1600"/>
              <a:t>Day Ahead Explicit auction;</a:t>
            </a:r>
          </a:p>
          <a:p>
            <a:r>
              <a:rPr lang="en-GB" sz="1600"/>
              <a:t>Shadow auction via JAO;</a:t>
            </a:r>
          </a:p>
          <a:p>
            <a:r>
              <a:rPr lang="en-GB" sz="1600"/>
              <a:t>Capacity goes back to the interconnector owner.</a:t>
            </a:r>
          </a:p>
          <a:p>
            <a:r>
              <a:rPr lang="en-GB" sz="1600"/>
              <a:t>Regional Coupling (implicit allocation)</a:t>
            </a:r>
          </a:p>
        </p:txBody>
      </p:sp>
      <p:graphicFrame>
        <p:nvGraphicFramePr>
          <p:cNvPr id="15" name="Table 14">
            <a:extLst>
              <a:ext uri="{FF2B5EF4-FFF2-40B4-BE49-F238E27FC236}">
                <a16:creationId xmlns:a16="http://schemas.microsoft.com/office/drawing/2014/main" id="{085E4DBD-67E3-14DD-00BD-DC4512C6C9B4}"/>
              </a:ext>
            </a:extLst>
          </p:cNvPr>
          <p:cNvGraphicFramePr>
            <a:graphicFrameLocks noGrp="1"/>
          </p:cNvGraphicFramePr>
          <p:nvPr>
            <p:extLst>
              <p:ext uri="{D42A27DB-BD31-4B8C-83A1-F6EECF244321}">
                <p14:modId xmlns:p14="http://schemas.microsoft.com/office/powerpoint/2010/main" val="1918726345"/>
              </p:ext>
            </p:extLst>
          </p:nvPr>
        </p:nvGraphicFramePr>
        <p:xfrm>
          <a:off x="7189365" y="879001"/>
          <a:ext cx="4390681" cy="5501640"/>
        </p:xfrm>
        <a:graphic>
          <a:graphicData uri="http://schemas.openxmlformats.org/drawingml/2006/table">
            <a:tbl>
              <a:tblPr firstRow="1" firstCol="1" bandRow="1"/>
              <a:tblGrid>
                <a:gridCol w="1812122">
                  <a:extLst>
                    <a:ext uri="{9D8B030D-6E8A-4147-A177-3AD203B41FA5}">
                      <a16:colId xmlns:a16="http://schemas.microsoft.com/office/drawing/2014/main" val="2033034122"/>
                    </a:ext>
                  </a:extLst>
                </a:gridCol>
                <a:gridCol w="2578559">
                  <a:extLst>
                    <a:ext uri="{9D8B030D-6E8A-4147-A177-3AD203B41FA5}">
                      <a16:colId xmlns:a16="http://schemas.microsoft.com/office/drawing/2014/main" val="4242469057"/>
                    </a:ext>
                  </a:extLst>
                </a:gridCol>
              </a:tblGrid>
              <a:tr h="131034">
                <a:tc>
                  <a:txBody>
                    <a:bodyPr/>
                    <a:lstStyle/>
                    <a:p>
                      <a:pPr algn="ctr">
                        <a:spcBef>
                          <a:spcPts val="600"/>
                        </a:spcBef>
                        <a:spcAft>
                          <a:spcPts val="600"/>
                        </a:spcAft>
                      </a:pPr>
                      <a:r>
                        <a:rPr lang="en-US" sz="9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Interconnector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Bef>
                          <a:spcPts val="600"/>
                        </a:spcBef>
                        <a:spcAft>
                          <a:spcPts val="600"/>
                        </a:spcAft>
                      </a:pPr>
                      <a:r>
                        <a:rPr lang="en-US" sz="9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Fallback solution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3727069803"/>
                  </a:ext>
                </a:extLst>
              </a:tr>
              <a:tr h="113730">
                <a:tc gridSpan="2">
                  <a:txBody>
                    <a:bodyPr/>
                    <a:lstStyle/>
                    <a:p>
                      <a:pPr algn="l">
                        <a:spcBef>
                          <a:spcPts val="600"/>
                        </a:spcBef>
                        <a:spcAft>
                          <a:spcPts val="600"/>
                        </a:spcAft>
                      </a:pPr>
                      <a:r>
                        <a:rPr lang="en-US" sz="800" b="1">
                          <a:effectLst/>
                          <a:latin typeface="Calibri" panose="020F0502020204030204" pitchFamily="34" charset="0"/>
                          <a:ea typeface="Times New Roman" panose="02020603050405020304" pitchFamily="18" charset="0"/>
                          <a:cs typeface="Calibri" panose="020F0502020204030204" pitchFamily="34" charset="0"/>
                        </a:rPr>
                        <a:t>SEM interconnectors: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053140100"/>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NI – ROI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NI-ROI always remains coupled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9408373"/>
                  </a:ext>
                </a:extLst>
              </a:tr>
              <a:tr h="113730">
                <a:tc gridSpan="2">
                  <a:txBody>
                    <a:bodyPr/>
                    <a:lstStyle/>
                    <a:p>
                      <a:pPr algn="l">
                        <a:spcBef>
                          <a:spcPts val="600"/>
                        </a:spcBef>
                        <a:spcAft>
                          <a:spcPts val="600"/>
                        </a:spcAft>
                      </a:pPr>
                      <a:r>
                        <a:rPr lang="en-US" sz="800" b="1">
                          <a:effectLst/>
                          <a:latin typeface="Calibri" panose="020F0502020204030204" pitchFamily="34" charset="0"/>
                          <a:ea typeface="Times New Roman" panose="02020603050405020304" pitchFamily="18" charset="0"/>
                          <a:cs typeface="Calibri" panose="020F0502020204030204" pitchFamily="34" charset="0"/>
                        </a:rPr>
                        <a:t>Nordic-Baltic interconnectors: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9881683"/>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Nordic internal borders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379907"/>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Baltic internal borders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9894280"/>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NO2-NL (</a:t>
                      </a:r>
                      <a:r>
                        <a:rPr lang="en-US" sz="800" err="1">
                          <a:effectLst/>
                          <a:latin typeface="Calibri" panose="020F0502020204030204" pitchFamily="34" charset="0"/>
                          <a:ea typeface="Times New Roman" panose="02020603050405020304" pitchFamily="18" charset="0"/>
                          <a:cs typeface="Calibri" panose="020F0502020204030204" pitchFamily="34" charset="0"/>
                        </a:rPr>
                        <a:t>NorNed</a:t>
                      </a:r>
                      <a:r>
                        <a:rPr lang="en-US" sz="800">
                          <a:effectLst/>
                          <a:latin typeface="Calibri" panose="020F0502020204030204" pitchFamily="34" charset="0"/>
                          <a:ea typeface="Times New Roman" panose="02020603050405020304" pitchFamily="18" charset="0"/>
                          <a:cs typeface="Calibri" panose="020F0502020204030204" pitchFamily="34"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907267"/>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NO2-DE (</a:t>
                      </a:r>
                      <a:r>
                        <a:rPr lang="en-US" sz="800" err="1">
                          <a:effectLst/>
                          <a:latin typeface="Calibri" panose="020F0502020204030204" pitchFamily="34" charset="0"/>
                          <a:ea typeface="Times New Roman" panose="02020603050405020304" pitchFamily="18" charset="0"/>
                          <a:cs typeface="Calibri" panose="020F0502020204030204" pitchFamily="34" charset="0"/>
                        </a:rPr>
                        <a:t>NordLink</a:t>
                      </a:r>
                      <a:r>
                        <a:rPr lang="en-US" sz="800">
                          <a:effectLst/>
                          <a:latin typeface="Calibri" panose="020F0502020204030204" pitchFamily="34" charset="0"/>
                          <a:ea typeface="Times New Roman" panose="02020603050405020304" pitchFamily="18" charset="0"/>
                          <a:cs typeface="Calibri" panose="020F0502020204030204" pitchFamily="34"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506784"/>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DK1-DE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1939450"/>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DK1-NL (COBRA cable)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963326"/>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DK2-DE </a:t>
                      </a:r>
                      <a:r>
                        <a:rPr lang="en-US" sz="800">
                          <a:effectLst/>
                          <a:latin typeface="Calibri" panose="020F0502020204030204" pitchFamily="34" charset="0"/>
                          <a:ea typeface="Calibri" panose="020F0502020204030204" pitchFamily="34" charset="0"/>
                          <a:cs typeface="Calibri" panose="020F0502020204030204" pitchFamily="34" charset="0"/>
                        </a:rPr>
                        <a:t>(KonteK)</a:t>
                      </a:r>
                      <a:r>
                        <a:rPr lang="en-US" sz="800">
                          <a:effectLst/>
                          <a:latin typeface="Calibri" panose="020F0502020204030204" pitchFamily="34" charset="0"/>
                          <a:ea typeface="Times New Roman" panose="02020603050405020304" pitchFamily="18" charset="0"/>
                          <a:cs typeface="Calibri" panose="020F0502020204030204" pitchFamily="34"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603420"/>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SE4-DE (Baltic Cable)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Capacity goes back to the interconnector owner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3327940"/>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PL-SE4 </a:t>
                      </a:r>
                      <a:r>
                        <a:rPr lang="es-E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(SwePol Link)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Capacity goes back to the interconnector owner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077230"/>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PL-LT (LitPol Link)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Capacity goes back to the interconnector owner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439219"/>
                  </a:ext>
                </a:extLst>
              </a:tr>
              <a:tr h="113730">
                <a:tc>
                  <a:txBody>
                    <a:bodyPr/>
                    <a:lstStyle/>
                    <a:p>
                      <a:pPr algn="l">
                        <a:spcBef>
                          <a:spcPts val="600"/>
                        </a:spcBef>
                        <a:spcAft>
                          <a:spcPts val="600"/>
                        </a:spcAft>
                      </a:pPr>
                      <a:r>
                        <a:rPr lang="es-E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SE4-LT (NordBalt)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remains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0082621"/>
                  </a:ext>
                </a:extLst>
              </a:tr>
              <a:tr h="113730">
                <a:tc>
                  <a:txBody>
                    <a:bodyPr/>
                    <a:lstStyle/>
                    <a:p>
                      <a:pPr algn="l">
                        <a:spcBef>
                          <a:spcPts val="600"/>
                        </a:spcBef>
                        <a:spcAft>
                          <a:spcPts val="600"/>
                        </a:spcAft>
                      </a:pPr>
                      <a:r>
                        <a:rPr lang="es-E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EE-FI (EstLink)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remains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881377"/>
                  </a:ext>
                </a:extLst>
              </a:tr>
              <a:tr h="113730">
                <a:tc gridSpan="2">
                  <a:txBody>
                    <a:bodyPr/>
                    <a:lstStyle/>
                    <a:p>
                      <a:pPr algn="l">
                        <a:spcBef>
                          <a:spcPts val="600"/>
                        </a:spcBef>
                        <a:spcAft>
                          <a:spcPts val="600"/>
                        </a:spcAft>
                      </a:pPr>
                      <a:r>
                        <a:rPr lang="en-US" sz="800" b="1">
                          <a:effectLst/>
                          <a:latin typeface="Calibri" panose="020F0502020204030204" pitchFamily="34" charset="0"/>
                          <a:ea typeface="Times New Roman" panose="02020603050405020304" pitchFamily="18" charset="0"/>
                          <a:cs typeface="Calibri" panose="020F0502020204030204" pitchFamily="34" charset="0"/>
                        </a:rPr>
                        <a:t>CORE internal borders: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695384295"/>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AT – 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4074771"/>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NL – BE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595265"/>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BE – FR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0674"/>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FR – 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65737"/>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NL – 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1412344"/>
                  </a:ext>
                </a:extLst>
              </a:tr>
              <a:tr h="113730">
                <a:tc>
                  <a:txBody>
                    <a:bodyPr/>
                    <a:lstStyle/>
                    <a:p>
                      <a:pPr algn="l">
                        <a:spcBef>
                          <a:spcPts val="600"/>
                        </a:spcBef>
                        <a:spcAft>
                          <a:spcPts val="600"/>
                        </a:spcAft>
                      </a:pPr>
                      <a:r>
                        <a:rPr lang="es-ES" sz="800">
                          <a:effectLst/>
                          <a:latin typeface="Calibri" panose="020F0502020204030204" pitchFamily="34" charset="0"/>
                          <a:ea typeface="Times New Roman" panose="02020603050405020304" pitchFamily="18" charset="0"/>
                          <a:cs typeface="Calibri" panose="020F0502020204030204" pitchFamily="34" charset="0"/>
                        </a:rPr>
                        <a:t>BE – DE (ALEGrO) (BE-ALBE, DE-ALDE)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2816969"/>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CZ-AT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0735803"/>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CZ-DE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070310"/>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CZ-DE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908943"/>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CZ-PL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0524072"/>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SK-PL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5172696"/>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HU-AT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974916"/>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CZ-SK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070620"/>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SK-HU</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0792020"/>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HU-RO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650112"/>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RO-BG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9136544"/>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DE-PL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6354795"/>
                  </a:ext>
                </a:extLst>
              </a:tr>
              <a:tr h="113730">
                <a:tc>
                  <a:txBody>
                    <a:bodyPr/>
                    <a:lstStyle/>
                    <a:p>
                      <a:pPr algn="l">
                        <a:spcBef>
                          <a:spcPts val="600"/>
                        </a:spcBef>
                        <a:spcAft>
                          <a:spcPts val="600"/>
                        </a:spcAft>
                      </a:pPr>
                      <a:r>
                        <a:rPr lang="es-ES" sz="800">
                          <a:effectLst/>
                          <a:latin typeface="Calibri" panose="020F0502020204030204" pitchFamily="34" charset="0"/>
                          <a:ea typeface="Times New Roman" panose="02020603050405020304" pitchFamily="18" charset="0"/>
                          <a:cs typeface="Calibri" panose="020F0502020204030204" pitchFamily="34" charset="0"/>
                        </a:rPr>
                        <a:t>AT-SI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8457386"/>
                  </a:ext>
                </a:extLst>
              </a:tr>
              <a:tr h="113730">
                <a:tc>
                  <a:txBody>
                    <a:bodyPr/>
                    <a:lstStyle/>
                    <a:p>
                      <a:pPr algn="l">
                        <a:spcBef>
                          <a:spcPts val="600"/>
                        </a:spcBef>
                        <a:spcAft>
                          <a:spcPts val="600"/>
                        </a:spcAft>
                      </a:pPr>
                      <a:r>
                        <a:rPr lang="es-ES" sz="800">
                          <a:effectLst/>
                          <a:latin typeface="Calibri" panose="020F0502020204030204" pitchFamily="34" charset="0"/>
                          <a:ea typeface="Times New Roman" panose="02020603050405020304" pitchFamily="18" charset="0"/>
                          <a:cs typeface="Calibri" panose="020F0502020204030204" pitchFamily="34" charset="0"/>
                        </a:rPr>
                        <a:t>HR-SI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8242240"/>
                  </a:ext>
                </a:extLst>
              </a:tr>
              <a:tr h="113730">
                <a:tc>
                  <a:txBody>
                    <a:bodyPr/>
                    <a:lstStyle/>
                    <a:p>
                      <a:pPr algn="l">
                        <a:spcBef>
                          <a:spcPts val="600"/>
                        </a:spcBef>
                        <a:spcAft>
                          <a:spcPts val="600"/>
                        </a:spcAft>
                      </a:pPr>
                      <a:r>
                        <a:rPr lang="es-ES" sz="800">
                          <a:effectLst/>
                          <a:latin typeface="Calibri" panose="020F0502020204030204" pitchFamily="34" charset="0"/>
                          <a:ea typeface="Times New Roman" panose="02020603050405020304" pitchFamily="18" charset="0"/>
                          <a:cs typeface="Calibri" panose="020F0502020204030204" pitchFamily="34" charset="0"/>
                        </a:rPr>
                        <a:t>HU-HR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655560"/>
                  </a:ext>
                </a:extLst>
              </a:tr>
              <a:tr h="113730">
                <a:tc gridSpan="2">
                  <a:txBody>
                    <a:bodyPr/>
                    <a:lstStyle/>
                    <a:p>
                      <a:pPr algn="l">
                        <a:spcBef>
                          <a:spcPts val="600"/>
                        </a:spcBef>
                        <a:spcAft>
                          <a:spcPts val="600"/>
                        </a:spcAft>
                      </a:pPr>
                      <a:r>
                        <a:rPr lang="en-US" sz="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SWE interconnectors: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442337653"/>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FR-ES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1229069"/>
                  </a:ext>
                </a:extLst>
              </a:tr>
              <a:tr h="113730">
                <a:tc gridSpan="2">
                  <a:txBody>
                    <a:bodyPr/>
                    <a:lstStyle/>
                    <a:p>
                      <a:pPr algn="l">
                        <a:spcBef>
                          <a:spcPts val="600"/>
                        </a:spcBef>
                        <a:spcAft>
                          <a:spcPts val="600"/>
                        </a:spcAft>
                      </a:pPr>
                      <a:r>
                        <a:rPr lang="en-US" sz="800" b="1">
                          <a:effectLst/>
                          <a:latin typeface="Calibri" panose="020F0502020204030204" pitchFamily="34" charset="0"/>
                          <a:ea typeface="Times New Roman" panose="02020603050405020304" pitchFamily="18" charset="0"/>
                          <a:cs typeface="Calibri" panose="020F0502020204030204" pitchFamily="34" charset="0"/>
                        </a:rPr>
                        <a:t>IBWT internal borders: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45573812"/>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IT – FR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866285"/>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IT –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6830649"/>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IT-SI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811121"/>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GR – IT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500080"/>
                  </a:ext>
                </a:extLst>
              </a:tr>
              <a:tr h="113730">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BG – GR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640974"/>
                  </a:ext>
                </a:extLst>
              </a:tr>
            </a:tbl>
          </a:graphicData>
        </a:graphic>
      </p:graphicFrame>
      <p:sp>
        <p:nvSpPr>
          <p:cNvPr id="17" name="TextBox 16">
            <a:extLst>
              <a:ext uri="{FF2B5EF4-FFF2-40B4-BE49-F238E27FC236}">
                <a16:creationId xmlns:a16="http://schemas.microsoft.com/office/drawing/2014/main" id="{AB5EA464-0E7B-5868-08AE-546AB34429BA}"/>
              </a:ext>
            </a:extLst>
          </p:cNvPr>
          <p:cNvSpPr txBox="1"/>
          <p:nvPr/>
        </p:nvSpPr>
        <p:spPr>
          <a:xfrm>
            <a:off x="6881942" y="6415785"/>
            <a:ext cx="5310058" cy="215444"/>
          </a:xfrm>
          <a:prstGeom prst="rect">
            <a:avLst/>
          </a:prstGeom>
          <a:noFill/>
        </p:spPr>
        <p:txBody>
          <a:bodyPr wrap="square">
            <a:spAutoFit/>
          </a:bodyPr>
          <a:lstStyle/>
          <a:p>
            <a:r>
              <a:rPr lang="en-GB" sz="800" i="1">
                <a:effectLst/>
                <a:latin typeface="+mj-lt"/>
                <a:ea typeface="Calibri" panose="020F0502020204030204" pitchFamily="34" charset="0"/>
                <a:cs typeface="Times New Roman" panose="02020603050405020304" pitchFamily="18" charset="0"/>
              </a:rPr>
              <a:t>*In the Fallback Allocation Mechanism, the NO2 bidding zone will be used (i.e. not the NO2A virtual bidding zone)</a:t>
            </a:r>
            <a:endParaRPr lang="en-US" sz="800" i="1">
              <a:latin typeface="+mj-lt"/>
            </a:endParaRPr>
          </a:p>
        </p:txBody>
      </p:sp>
    </p:spTree>
    <p:extLst>
      <p:ext uri="{BB962C8B-B14F-4D97-AF65-F5344CB8AC3E}">
        <p14:creationId xmlns:p14="http://schemas.microsoft.com/office/powerpoint/2010/main" val="8735991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A2537-BBCB-46BC-925D-7D7099CC3477}"/>
              </a:ext>
            </a:extLst>
          </p:cNvPr>
          <p:cNvSpPr>
            <a:spLocks noGrp="1"/>
          </p:cNvSpPr>
          <p:nvPr>
            <p:ph type="title"/>
          </p:nvPr>
        </p:nvSpPr>
        <p:spPr/>
        <p:txBody>
          <a:bodyPr/>
          <a:lstStyle/>
          <a:p>
            <a:r>
              <a:rPr lang="en-GB"/>
              <a:t>Backup slide 2: Fallback solution per Bidding Zone</a:t>
            </a:r>
            <a:endParaRPr lang="de-DE"/>
          </a:p>
        </p:txBody>
      </p:sp>
      <p:sp>
        <p:nvSpPr>
          <p:cNvPr id="3" name="Foliennummernplatzhalter 2">
            <a:extLst>
              <a:ext uri="{FF2B5EF4-FFF2-40B4-BE49-F238E27FC236}">
                <a16:creationId xmlns:a16="http://schemas.microsoft.com/office/drawing/2014/main" id="{4B175B47-B04C-49DD-8234-DF8852777DAD}"/>
              </a:ext>
            </a:extLst>
          </p:cNvPr>
          <p:cNvSpPr>
            <a:spLocks noGrp="1"/>
          </p:cNvSpPr>
          <p:nvPr>
            <p:ph type="sldNum" sz="quarter" idx="11"/>
          </p:nvPr>
        </p:nvSpPr>
        <p:spPr/>
        <p:txBody>
          <a:bodyPr/>
          <a:lstStyle/>
          <a:p>
            <a:pPr>
              <a:defRPr/>
            </a:pPr>
            <a:fld id="{D383EB99-40B2-4176-B4FA-CDBAA950DF99}" type="slidenum">
              <a:rPr lang="en-US" altLang="en-US" smtClean="0"/>
              <a:pPr>
                <a:defRPr/>
              </a:pPr>
              <a:t>11</a:t>
            </a:fld>
            <a:endParaRPr lang="en-US" altLang="en-US"/>
          </a:p>
        </p:txBody>
      </p:sp>
      <p:sp>
        <p:nvSpPr>
          <p:cNvPr id="8" name="Textplatzhalter 3">
            <a:extLst>
              <a:ext uri="{FF2B5EF4-FFF2-40B4-BE49-F238E27FC236}">
                <a16:creationId xmlns:a16="http://schemas.microsoft.com/office/drawing/2014/main" id="{E9C86966-1DB3-4E1F-B029-0D935254E9C6}"/>
              </a:ext>
            </a:extLst>
          </p:cNvPr>
          <p:cNvSpPr>
            <a:spLocks noGrp="1"/>
          </p:cNvSpPr>
          <p:nvPr>
            <p:ph type="body" sz="quarter" idx="13"/>
          </p:nvPr>
        </p:nvSpPr>
        <p:spPr>
          <a:xfrm>
            <a:off x="719999" y="1439999"/>
            <a:ext cx="5283236" cy="4896000"/>
          </a:xfrm>
        </p:spPr>
        <p:txBody>
          <a:bodyPr>
            <a:normAutofit/>
          </a:bodyPr>
          <a:lstStyle/>
          <a:p>
            <a:pPr marL="0" indent="0">
              <a:buNone/>
            </a:pPr>
            <a:r>
              <a:rPr lang="en-GB" sz="1600" b="1"/>
              <a:t>Options</a:t>
            </a:r>
          </a:p>
          <a:p>
            <a:pPr marL="0" indent="0">
              <a:buNone/>
            </a:pPr>
            <a:r>
              <a:rPr lang="en-GB" sz="1600"/>
              <a:t>Depending on the local/regional procedures, the following Fallback solutions may be used: </a:t>
            </a:r>
          </a:p>
          <a:p>
            <a:r>
              <a:rPr lang="en-GB" sz="1600"/>
              <a:t>Local auctions run by the relevant NEMOs</a:t>
            </a:r>
          </a:p>
          <a:p>
            <a:r>
              <a:rPr lang="en-GB" sz="1600"/>
              <a:t>Regional Coupling (implicit allocation)</a:t>
            </a:r>
          </a:p>
        </p:txBody>
      </p:sp>
      <p:graphicFrame>
        <p:nvGraphicFramePr>
          <p:cNvPr id="5" name="Table 4">
            <a:extLst>
              <a:ext uri="{FF2B5EF4-FFF2-40B4-BE49-F238E27FC236}">
                <a16:creationId xmlns:a16="http://schemas.microsoft.com/office/drawing/2014/main" id="{C5804760-D03E-48AA-BE9C-ECA381E105B5}"/>
              </a:ext>
            </a:extLst>
          </p:cNvPr>
          <p:cNvGraphicFramePr>
            <a:graphicFrameLocks noGrp="1"/>
          </p:cNvGraphicFramePr>
          <p:nvPr>
            <p:extLst>
              <p:ext uri="{D42A27DB-BD31-4B8C-83A1-F6EECF244321}">
                <p14:modId xmlns:p14="http://schemas.microsoft.com/office/powerpoint/2010/main" val="2860233825"/>
              </p:ext>
            </p:extLst>
          </p:nvPr>
        </p:nvGraphicFramePr>
        <p:xfrm>
          <a:off x="598502" y="3012131"/>
          <a:ext cx="4826938" cy="304800"/>
        </p:xfrm>
        <a:graphic>
          <a:graphicData uri="http://schemas.openxmlformats.org/drawingml/2006/table">
            <a:tbl>
              <a:tblPr firstRow="1" firstCol="1" bandRow="1"/>
              <a:tblGrid>
                <a:gridCol w="2454208">
                  <a:extLst>
                    <a:ext uri="{9D8B030D-6E8A-4147-A177-3AD203B41FA5}">
                      <a16:colId xmlns:a16="http://schemas.microsoft.com/office/drawing/2014/main" val="433839341"/>
                    </a:ext>
                  </a:extLst>
                </a:gridCol>
                <a:gridCol w="2372730">
                  <a:extLst>
                    <a:ext uri="{9D8B030D-6E8A-4147-A177-3AD203B41FA5}">
                      <a16:colId xmlns:a16="http://schemas.microsoft.com/office/drawing/2014/main" val="3060274584"/>
                    </a:ext>
                  </a:extLst>
                </a:gridCol>
              </a:tblGrid>
              <a:tr h="46490">
                <a:tc>
                  <a:txBody>
                    <a:bodyPr/>
                    <a:lstStyle/>
                    <a:p>
                      <a:pPr algn="ctr">
                        <a:spcBef>
                          <a:spcPts val="600"/>
                        </a:spcBef>
                        <a:spcAft>
                          <a:spcPts val="600"/>
                        </a:spcAft>
                      </a:pPr>
                      <a:r>
                        <a:rPr lang="en-GB" sz="1000" b="1">
                          <a:effectLst/>
                          <a:latin typeface="Calibri" panose="020F0502020204030204" pitchFamily="34" charset="0"/>
                          <a:ea typeface="Times New Roman" panose="02020603050405020304" pitchFamily="18" charset="0"/>
                          <a:cs typeface="Arial" panose="020B0604020202020204" pitchFamily="34" charset="0"/>
                        </a:rPr>
                        <a:t>Bidding Zone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Bef>
                          <a:spcPts val="600"/>
                        </a:spcBef>
                        <a:spcAft>
                          <a:spcPts val="600"/>
                        </a:spcAft>
                      </a:pPr>
                      <a:r>
                        <a:rPr lang="en-GB" sz="1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Fallback solution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2698375061"/>
                  </a:ext>
                </a:extLst>
              </a:tr>
              <a:tr h="46490">
                <a:tc>
                  <a:txBody>
                    <a:bodyPr/>
                    <a:lstStyle/>
                    <a:p>
                      <a:pPr algn="l">
                        <a:spcBef>
                          <a:spcPts val="600"/>
                        </a:spcBef>
                        <a:spcAft>
                          <a:spcPts val="600"/>
                        </a:spcAft>
                      </a:pPr>
                      <a:r>
                        <a:rPr lang="en-GB" sz="1000" b="1">
                          <a:effectLst/>
                          <a:latin typeface="Calibri" panose="020F0502020204030204" pitchFamily="34" charset="0"/>
                          <a:ea typeface="Calibri" panose="020F0502020204030204" pitchFamily="34" charset="0"/>
                          <a:cs typeface="Times New Roman" panose="02020603050405020304" pitchFamily="18" charset="0"/>
                        </a:rPr>
                        <a:t>Core Bidding Zones (SK)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GB" sz="1000">
                          <a:effectLst/>
                          <a:latin typeface="Calibri" panose="020F0502020204030204" pitchFamily="34" charset="0"/>
                          <a:ea typeface="Times New Roman" panose="02020603050405020304" pitchFamily="18" charset="0"/>
                          <a:cs typeface="Calibri" panose="020F0502020204030204" pitchFamily="34" charset="0"/>
                        </a:rPr>
                        <a:t>Local auction run by OKTE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386344"/>
                  </a:ext>
                </a:extLst>
              </a:tr>
            </a:tbl>
          </a:graphicData>
        </a:graphic>
      </p:graphicFrame>
    </p:spTree>
    <p:extLst>
      <p:ext uri="{BB962C8B-B14F-4D97-AF65-F5344CB8AC3E}">
        <p14:creationId xmlns:p14="http://schemas.microsoft.com/office/powerpoint/2010/main" val="397325395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466E1A-8FD3-4DBD-89D1-1D6E9482D415}"/>
              </a:ext>
            </a:extLst>
          </p:cNvPr>
          <p:cNvSpPr>
            <a:spLocks noGrp="1"/>
          </p:cNvSpPr>
          <p:nvPr>
            <p:ph type="title"/>
          </p:nvPr>
        </p:nvSpPr>
        <p:spPr/>
        <p:txBody>
          <a:bodyPr/>
          <a:lstStyle/>
          <a:p>
            <a:r>
              <a:rPr lang="de-DE"/>
              <a:t>Contents</a:t>
            </a:r>
          </a:p>
        </p:txBody>
      </p:sp>
      <p:sp>
        <p:nvSpPr>
          <p:cNvPr id="3" name="Textplatzhalter 2">
            <a:extLst>
              <a:ext uri="{FF2B5EF4-FFF2-40B4-BE49-F238E27FC236}">
                <a16:creationId xmlns:a16="http://schemas.microsoft.com/office/drawing/2014/main" id="{C2D3597D-A3F6-4081-B178-083641E8127B}"/>
              </a:ext>
            </a:extLst>
          </p:cNvPr>
          <p:cNvSpPr>
            <a:spLocks noGrp="1"/>
          </p:cNvSpPr>
          <p:nvPr>
            <p:ph type="body" sz="quarter" idx="13"/>
          </p:nvPr>
        </p:nvSpPr>
        <p:spPr/>
        <p:txBody>
          <a:bodyPr/>
          <a:lstStyle/>
          <a:p>
            <a:pPr>
              <a:buFont typeface="Calibri" pitchFamily="34" charset="0"/>
              <a:buAutoNum type="arabicParenR"/>
              <a:defRPr/>
            </a:pPr>
            <a:r>
              <a:rPr lang="en-GB" altLang="en-US" sz="2000">
                <a:latin typeface="Arial" charset="0"/>
                <a:cs typeface="Arial" charset="0"/>
              </a:rPr>
              <a:t>Background &amp; Goal</a:t>
            </a:r>
          </a:p>
          <a:p>
            <a:pPr>
              <a:buFont typeface="Calibri" pitchFamily="34" charset="0"/>
              <a:buAutoNum type="arabicParenR"/>
              <a:defRPr/>
            </a:pPr>
            <a:r>
              <a:rPr lang="en-GB" altLang="en-US" sz="2000">
                <a:latin typeface="Arial" charset="0"/>
                <a:cs typeface="Arial" charset="0"/>
              </a:rPr>
              <a:t>Date and timeslot</a:t>
            </a:r>
          </a:p>
          <a:p>
            <a:pPr>
              <a:buFont typeface="Calibri" pitchFamily="34" charset="0"/>
              <a:buAutoNum type="arabicParenR"/>
              <a:defRPr/>
            </a:pPr>
            <a:r>
              <a:rPr lang="en-GB" altLang="en-US" sz="2000">
                <a:latin typeface="Arial" charset="0"/>
                <a:cs typeface="Arial" charset="0"/>
              </a:rPr>
              <a:t>Scenario: Full decoupling of SDAC</a:t>
            </a:r>
          </a:p>
          <a:p>
            <a:pPr>
              <a:buFont typeface="Calibri" pitchFamily="34" charset="0"/>
              <a:buAutoNum type="arabicParenR"/>
              <a:defRPr/>
            </a:pPr>
            <a:r>
              <a:rPr lang="en-GB" altLang="en-US" sz="2000">
                <a:latin typeface="Arial" charset="0"/>
                <a:cs typeface="Arial" charset="0"/>
              </a:rPr>
              <a:t>Operational process and timings</a:t>
            </a:r>
          </a:p>
          <a:p>
            <a:pPr>
              <a:buFont typeface="Calibri" pitchFamily="34" charset="0"/>
              <a:buAutoNum type="arabicParenR"/>
              <a:defRPr/>
            </a:pPr>
            <a:r>
              <a:rPr lang="en-GB" altLang="en-US" sz="2000">
                <a:latin typeface="Arial" charset="0"/>
                <a:cs typeface="Arial" charset="0"/>
              </a:rPr>
              <a:t>Coordination </a:t>
            </a:r>
          </a:p>
          <a:p>
            <a:pPr>
              <a:buFont typeface="Calibri" pitchFamily="34" charset="0"/>
              <a:buAutoNum type="arabicParenR"/>
              <a:defRPr/>
            </a:pPr>
            <a:r>
              <a:rPr lang="en-GB" altLang="en-US" sz="2000">
                <a:latin typeface="Arial" charset="0"/>
                <a:cs typeface="Arial" charset="0"/>
              </a:rPr>
              <a:t>Evaluation and reporting</a:t>
            </a:r>
          </a:p>
          <a:p>
            <a:pPr marL="0" indent="0">
              <a:buNone/>
              <a:defRPr/>
            </a:pPr>
            <a:endParaRPr lang="en-GB" altLang="en-US" sz="2000">
              <a:solidFill>
                <a:srgbClr val="00B050"/>
              </a:solidFill>
              <a:latin typeface="Arial" charset="0"/>
              <a:cs typeface="Arial" charset="0"/>
            </a:endParaRPr>
          </a:p>
          <a:p>
            <a:pPr marL="0" indent="0">
              <a:buNone/>
              <a:defRPr/>
            </a:pPr>
            <a:r>
              <a:rPr lang="en-GB" altLang="en-US" sz="2000">
                <a:latin typeface="Arial" charset="0"/>
                <a:cs typeface="Arial" charset="0"/>
              </a:rPr>
              <a:t>Backup: Fallback Solutions per Interconnector and Bidding Zone</a:t>
            </a:r>
            <a:endParaRPr lang="en-GB" altLang="en-US" sz="2000">
              <a:latin typeface="Arial" charset="0"/>
              <a:cs typeface="Arial" charset="0"/>
              <a:hlinkClick r:id="rId2">
                <a:extLst>
                  <a:ext uri="{A12FA001-AC4F-418D-AE19-62706E023703}">
                    <ahyp:hlinkClr xmlns:ahyp="http://schemas.microsoft.com/office/drawing/2018/hyperlinkcolor" val="tx"/>
                  </a:ext>
                </a:extLst>
              </a:hlinkClick>
            </a:endParaRPr>
          </a:p>
        </p:txBody>
      </p:sp>
      <p:sp>
        <p:nvSpPr>
          <p:cNvPr id="4" name="Foliennummernplatzhalter 3">
            <a:extLst>
              <a:ext uri="{FF2B5EF4-FFF2-40B4-BE49-F238E27FC236}">
                <a16:creationId xmlns:a16="http://schemas.microsoft.com/office/drawing/2014/main" id="{50CD7A96-14F7-4A66-B3F5-A0B1CD7D4A36}"/>
              </a:ext>
            </a:extLst>
          </p:cNvPr>
          <p:cNvSpPr>
            <a:spLocks noGrp="1"/>
          </p:cNvSpPr>
          <p:nvPr>
            <p:ph type="sldNum" sz="quarter" idx="16"/>
          </p:nvPr>
        </p:nvSpPr>
        <p:spPr/>
        <p:txBody>
          <a:bodyPr/>
          <a:lstStyle/>
          <a:p>
            <a:pPr>
              <a:defRPr/>
            </a:pPr>
            <a:fld id="{D383EB99-40B2-4176-B4FA-CDBAA950DF99}" type="slidenum">
              <a:rPr lang="en-US" altLang="en-US" smtClean="0"/>
              <a:pPr>
                <a:defRPr/>
              </a:pPr>
              <a:t>2</a:t>
            </a:fld>
            <a:endParaRPr lang="en-US" altLang="en-US"/>
          </a:p>
        </p:txBody>
      </p:sp>
    </p:spTree>
    <p:extLst>
      <p:ext uri="{BB962C8B-B14F-4D97-AF65-F5344CB8AC3E}">
        <p14:creationId xmlns:p14="http://schemas.microsoft.com/office/powerpoint/2010/main" val="39313622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A2537-BBCB-46BC-925D-7D7099CC3477}"/>
              </a:ext>
            </a:extLst>
          </p:cNvPr>
          <p:cNvSpPr>
            <a:spLocks noGrp="1"/>
          </p:cNvSpPr>
          <p:nvPr>
            <p:ph type="title"/>
          </p:nvPr>
        </p:nvSpPr>
        <p:spPr/>
        <p:txBody>
          <a:bodyPr/>
          <a:lstStyle/>
          <a:p>
            <a:r>
              <a:rPr lang="de-DE"/>
              <a:t>1) </a:t>
            </a:r>
            <a:r>
              <a:rPr lang="en-GB" altLang="en-US" sz="1800">
                <a:latin typeface="Arial" charset="0"/>
                <a:cs typeface="Arial" charset="0"/>
              </a:rPr>
              <a:t>Background &amp; Goal</a:t>
            </a:r>
            <a:endParaRPr lang="de-DE"/>
          </a:p>
        </p:txBody>
      </p:sp>
      <p:sp>
        <p:nvSpPr>
          <p:cNvPr id="3" name="Foliennummernplatzhalter 2">
            <a:extLst>
              <a:ext uri="{FF2B5EF4-FFF2-40B4-BE49-F238E27FC236}">
                <a16:creationId xmlns:a16="http://schemas.microsoft.com/office/drawing/2014/main" id="{4B175B47-B04C-49DD-8234-DF8852777DAD}"/>
              </a:ext>
            </a:extLst>
          </p:cNvPr>
          <p:cNvSpPr>
            <a:spLocks noGrp="1"/>
          </p:cNvSpPr>
          <p:nvPr>
            <p:ph type="sldNum" sz="quarter" idx="11"/>
          </p:nvPr>
        </p:nvSpPr>
        <p:spPr/>
        <p:txBody>
          <a:bodyPr/>
          <a:lstStyle/>
          <a:p>
            <a:pPr>
              <a:defRPr/>
            </a:pPr>
            <a:fld id="{D383EB99-40B2-4176-B4FA-CDBAA950DF99}" type="slidenum">
              <a:rPr lang="en-US" altLang="en-US" smtClean="0"/>
              <a:pPr>
                <a:defRPr/>
              </a:pPr>
              <a:t>3</a:t>
            </a:fld>
            <a:endParaRPr lang="en-US" altLang="en-US"/>
          </a:p>
        </p:txBody>
      </p:sp>
      <p:sp>
        <p:nvSpPr>
          <p:cNvPr id="8" name="Textplatzhalter 3">
            <a:extLst>
              <a:ext uri="{FF2B5EF4-FFF2-40B4-BE49-F238E27FC236}">
                <a16:creationId xmlns:a16="http://schemas.microsoft.com/office/drawing/2014/main" id="{E9C86966-1DB3-4E1F-B029-0D935254E9C6}"/>
              </a:ext>
            </a:extLst>
          </p:cNvPr>
          <p:cNvSpPr>
            <a:spLocks noGrp="1"/>
          </p:cNvSpPr>
          <p:nvPr>
            <p:ph type="body" sz="quarter" idx="13"/>
          </p:nvPr>
        </p:nvSpPr>
        <p:spPr>
          <a:xfrm>
            <a:off x="719999" y="1439999"/>
            <a:ext cx="10728000" cy="4896000"/>
          </a:xfrm>
        </p:spPr>
        <p:txBody>
          <a:bodyPr>
            <a:normAutofit/>
          </a:bodyPr>
          <a:lstStyle/>
          <a:p>
            <a:pPr marL="0" indent="0">
              <a:buNone/>
            </a:pPr>
            <a:r>
              <a:rPr lang="en-GB" sz="1600" b="1">
                <a:latin typeface="Arial" panose="020B0604020202020204" pitchFamily="34" charset="0"/>
                <a:cs typeface="Arial" panose="020B0604020202020204" pitchFamily="34" charset="0"/>
              </a:rPr>
              <a:t>SDAC Operations</a:t>
            </a:r>
          </a:p>
          <a:p>
            <a:r>
              <a:rPr lang="en-US" sz="1600">
                <a:latin typeface="Arial" panose="020B0604020202020204" pitchFamily="34" charset="0"/>
                <a:cs typeface="Arial" panose="020B0604020202020204" pitchFamily="34" charset="0"/>
              </a:rPr>
              <a:t>Since the go-live of Multi Regional Coupling (MRC, jointly with 4M MC forming SDAC) in 2014, more than 3,100 successful market coupling sessions have been conducted. </a:t>
            </a:r>
          </a:p>
          <a:p>
            <a:r>
              <a:rPr lang="en-US" sz="1600">
                <a:latin typeface="Arial" panose="020B0604020202020204" pitchFamily="34" charset="0"/>
                <a:cs typeface="Arial" panose="020B0604020202020204" pitchFamily="34" charset="0"/>
              </a:rPr>
              <a:t>In the last 4 years, four major incidents have happened that led to a partial decoupling of the SDAC Market. </a:t>
            </a:r>
          </a:p>
          <a:p>
            <a:r>
              <a:rPr lang="en-US" sz="1600">
                <a:latin typeface="Arial" panose="020B0604020202020204" pitchFamily="34" charset="0"/>
                <a:cs typeface="Arial" panose="020B0604020202020204" pitchFamily="34" charset="0"/>
              </a:rPr>
              <a:t>As part of the SDAC evaluation of these incidents, recommendations have been made to perform training sessions involving all operational parties (Transmission System Operators [TSOs], Nominated Electricity Market Operators [NEMOs], Central Clearing Parties, Shadow Auction entities, etc.) including Market Participants. </a:t>
            </a:r>
          </a:p>
          <a:p>
            <a:r>
              <a:rPr lang="en-GB" sz="1600">
                <a:latin typeface="Arial" panose="020B0604020202020204" pitchFamily="34" charset="0"/>
                <a:cs typeface="Arial" panose="020B0604020202020204" pitchFamily="34" charset="0"/>
              </a:rPr>
              <a:t>In addition, EFET &amp; EURELECTRIC on behalf of the Market Participants have requested for realistic decoupling training sessions.</a:t>
            </a:r>
          </a:p>
          <a:p>
            <a:endParaRPr lang="en-GB" sz="1600">
              <a:latin typeface="Arial" panose="020B0604020202020204" pitchFamily="34" charset="0"/>
              <a:cs typeface="Arial" panose="020B0604020202020204" pitchFamily="34" charset="0"/>
            </a:endParaRPr>
          </a:p>
          <a:p>
            <a:pPr marL="0" indent="0">
              <a:buNone/>
            </a:pPr>
            <a:r>
              <a:rPr lang="en-GB" sz="1600" b="1">
                <a:latin typeface="Arial" panose="020B0604020202020204" pitchFamily="34" charset="0"/>
                <a:cs typeface="Arial" panose="020B0604020202020204" pitchFamily="34" charset="0"/>
              </a:rPr>
              <a:t>Goal</a:t>
            </a:r>
          </a:p>
          <a:p>
            <a:pPr marL="0" indent="0" algn="just">
              <a:buNone/>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training session is organized to give all parties involved the opportunity to validate that they are properly prepared to handle such a day-ahead market decoupling incident in real operations and real-life conditions.</a:t>
            </a:r>
            <a:endParaRPr lang="de-DE" sz="16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GB" sz="1600">
              <a:latin typeface="Arial" panose="020B0604020202020204" pitchFamily="34" charset="0"/>
              <a:cs typeface="Arial" panose="020B0604020202020204" pitchFamily="34" charset="0"/>
            </a:endParaRPr>
          </a:p>
          <a:p>
            <a:pPr marL="0" indent="0">
              <a:buNone/>
            </a:pPr>
            <a:endParaRPr lang="en-GB" sz="1600">
              <a:latin typeface="Arial" panose="020B0604020202020204" pitchFamily="34" charset="0"/>
              <a:cs typeface="Arial" panose="020B0604020202020204" pitchFamily="34" charset="0"/>
            </a:endParaRPr>
          </a:p>
          <a:p>
            <a:endParaRPr lang="en-GB" sz="1600">
              <a:latin typeface="Arial" panose="020B0604020202020204" pitchFamily="34" charset="0"/>
              <a:cs typeface="Arial" panose="020B0604020202020204" pitchFamily="34" charset="0"/>
            </a:endParaRPr>
          </a:p>
          <a:p>
            <a:pPr marL="0" indent="0">
              <a:buNone/>
            </a:pPr>
            <a:endParaRPr lang="en-GB" sz="1600">
              <a:latin typeface="Arial" panose="020B0604020202020204" pitchFamily="34" charset="0"/>
              <a:cs typeface="Arial" panose="020B0604020202020204" pitchFamily="34" charset="0"/>
            </a:endParaRPr>
          </a:p>
          <a:p>
            <a:endParaRPr lang="en-GB" sz="1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32703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A2537-BBCB-46BC-925D-7D7099CC3477}"/>
              </a:ext>
            </a:extLst>
          </p:cNvPr>
          <p:cNvSpPr>
            <a:spLocks noGrp="1"/>
          </p:cNvSpPr>
          <p:nvPr>
            <p:ph type="title"/>
          </p:nvPr>
        </p:nvSpPr>
        <p:spPr/>
        <p:txBody>
          <a:bodyPr/>
          <a:lstStyle/>
          <a:p>
            <a:r>
              <a:rPr lang="de-DE"/>
              <a:t>2) </a:t>
            </a:r>
            <a:r>
              <a:rPr lang="en-GB" altLang="en-US" sz="1800">
                <a:latin typeface="Arial" charset="0"/>
                <a:cs typeface="Arial" charset="0"/>
              </a:rPr>
              <a:t>Date and timeslot</a:t>
            </a:r>
            <a:endParaRPr lang="de-DE"/>
          </a:p>
        </p:txBody>
      </p:sp>
      <p:sp>
        <p:nvSpPr>
          <p:cNvPr id="3" name="Foliennummernplatzhalter 2">
            <a:extLst>
              <a:ext uri="{FF2B5EF4-FFF2-40B4-BE49-F238E27FC236}">
                <a16:creationId xmlns:a16="http://schemas.microsoft.com/office/drawing/2014/main" id="{4B175B47-B04C-49DD-8234-DF8852777DAD}"/>
              </a:ext>
            </a:extLst>
          </p:cNvPr>
          <p:cNvSpPr>
            <a:spLocks noGrp="1"/>
          </p:cNvSpPr>
          <p:nvPr>
            <p:ph type="sldNum" sz="quarter" idx="11"/>
          </p:nvPr>
        </p:nvSpPr>
        <p:spPr/>
        <p:txBody>
          <a:bodyPr/>
          <a:lstStyle/>
          <a:p>
            <a:pPr>
              <a:defRPr/>
            </a:pPr>
            <a:fld id="{D383EB99-40B2-4176-B4FA-CDBAA950DF99}" type="slidenum">
              <a:rPr lang="en-US" altLang="en-US" smtClean="0"/>
              <a:pPr>
                <a:defRPr/>
              </a:pPr>
              <a:t>4</a:t>
            </a:fld>
            <a:endParaRPr lang="en-US" altLang="en-US"/>
          </a:p>
        </p:txBody>
      </p:sp>
      <p:sp>
        <p:nvSpPr>
          <p:cNvPr id="8" name="Textplatzhalter 3">
            <a:extLst>
              <a:ext uri="{FF2B5EF4-FFF2-40B4-BE49-F238E27FC236}">
                <a16:creationId xmlns:a16="http://schemas.microsoft.com/office/drawing/2014/main" id="{E9C86966-1DB3-4E1F-B029-0D935254E9C6}"/>
              </a:ext>
            </a:extLst>
          </p:cNvPr>
          <p:cNvSpPr>
            <a:spLocks noGrp="1"/>
          </p:cNvSpPr>
          <p:nvPr>
            <p:ph type="body" sz="quarter" idx="13"/>
          </p:nvPr>
        </p:nvSpPr>
        <p:spPr>
          <a:xfrm>
            <a:off x="719999" y="1439999"/>
            <a:ext cx="10728000" cy="4896000"/>
          </a:xfrm>
        </p:spPr>
        <p:txBody>
          <a:bodyPr>
            <a:normAutofit/>
          </a:bodyPr>
          <a:lstStyle/>
          <a:p>
            <a:pPr marL="0" indent="0">
              <a:buNone/>
            </a:pPr>
            <a:r>
              <a:rPr lang="en-GB" sz="1600" b="1"/>
              <a:t>Date</a:t>
            </a:r>
          </a:p>
          <a:p>
            <a:r>
              <a:rPr lang="en-GB" sz="1600"/>
              <a:t>13/10/2022</a:t>
            </a:r>
          </a:p>
          <a:p>
            <a:endParaRPr lang="en-GB" sz="1600"/>
          </a:p>
          <a:p>
            <a:pPr marL="0" indent="0">
              <a:buNone/>
            </a:pPr>
            <a:r>
              <a:rPr lang="en-GB" sz="1600" b="1"/>
              <a:t>Delivery day </a:t>
            </a:r>
          </a:p>
          <a:p>
            <a:r>
              <a:rPr lang="en-GB" sz="1600"/>
              <a:t>14/10/2022</a:t>
            </a:r>
          </a:p>
          <a:p>
            <a:pPr marL="0" indent="0">
              <a:buNone/>
            </a:pPr>
            <a:endParaRPr lang="en-GB" sz="1600"/>
          </a:p>
          <a:p>
            <a:pPr marL="0" indent="0">
              <a:buNone/>
            </a:pPr>
            <a:r>
              <a:rPr lang="en-GB" sz="1600" b="1"/>
              <a:t>Timeslot</a:t>
            </a:r>
          </a:p>
          <a:p>
            <a:r>
              <a:rPr lang="en-GB" sz="1600"/>
              <a:t>13:00-18:00 CEST (to have results available from the Fallback auctions)</a:t>
            </a:r>
          </a:p>
          <a:p>
            <a:pPr marL="0" indent="0">
              <a:buNone/>
            </a:pPr>
            <a:endParaRPr lang="en-GB" sz="1600"/>
          </a:p>
        </p:txBody>
      </p:sp>
    </p:spTree>
    <p:extLst>
      <p:ext uri="{BB962C8B-B14F-4D97-AF65-F5344CB8AC3E}">
        <p14:creationId xmlns:p14="http://schemas.microsoft.com/office/powerpoint/2010/main" val="181708453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A2537-BBCB-46BC-925D-7D7099CC3477}"/>
              </a:ext>
            </a:extLst>
          </p:cNvPr>
          <p:cNvSpPr>
            <a:spLocks noGrp="1"/>
          </p:cNvSpPr>
          <p:nvPr>
            <p:ph type="title"/>
          </p:nvPr>
        </p:nvSpPr>
        <p:spPr/>
        <p:txBody>
          <a:bodyPr/>
          <a:lstStyle/>
          <a:p>
            <a:r>
              <a:rPr lang="de-DE"/>
              <a:t>3) </a:t>
            </a:r>
            <a:r>
              <a:rPr lang="en-GB" altLang="en-US" sz="1800">
                <a:latin typeface="Arial" charset="0"/>
                <a:cs typeface="Arial" charset="0"/>
              </a:rPr>
              <a:t>Scenario: Full decoupling of SDAC</a:t>
            </a:r>
            <a:endParaRPr lang="de-DE"/>
          </a:p>
        </p:txBody>
      </p:sp>
      <p:sp>
        <p:nvSpPr>
          <p:cNvPr id="3" name="Foliennummernplatzhalter 2">
            <a:extLst>
              <a:ext uri="{FF2B5EF4-FFF2-40B4-BE49-F238E27FC236}">
                <a16:creationId xmlns:a16="http://schemas.microsoft.com/office/drawing/2014/main" id="{4B175B47-B04C-49DD-8234-DF8852777DAD}"/>
              </a:ext>
            </a:extLst>
          </p:cNvPr>
          <p:cNvSpPr>
            <a:spLocks noGrp="1"/>
          </p:cNvSpPr>
          <p:nvPr>
            <p:ph type="sldNum" sz="quarter" idx="11"/>
          </p:nvPr>
        </p:nvSpPr>
        <p:spPr/>
        <p:txBody>
          <a:bodyPr/>
          <a:lstStyle/>
          <a:p>
            <a:pPr>
              <a:defRPr/>
            </a:pPr>
            <a:fld id="{D383EB99-40B2-4176-B4FA-CDBAA950DF99}" type="slidenum">
              <a:rPr lang="en-US" altLang="en-US" smtClean="0"/>
              <a:pPr>
                <a:defRPr/>
              </a:pPr>
              <a:t>5</a:t>
            </a:fld>
            <a:endParaRPr lang="en-US" altLang="en-US"/>
          </a:p>
        </p:txBody>
      </p:sp>
      <p:sp>
        <p:nvSpPr>
          <p:cNvPr id="8" name="Textplatzhalter 3">
            <a:extLst>
              <a:ext uri="{FF2B5EF4-FFF2-40B4-BE49-F238E27FC236}">
                <a16:creationId xmlns:a16="http://schemas.microsoft.com/office/drawing/2014/main" id="{E9C86966-1DB3-4E1F-B029-0D935254E9C6}"/>
              </a:ext>
            </a:extLst>
          </p:cNvPr>
          <p:cNvSpPr>
            <a:spLocks noGrp="1"/>
          </p:cNvSpPr>
          <p:nvPr>
            <p:ph type="body" sz="quarter" idx="13"/>
          </p:nvPr>
        </p:nvSpPr>
        <p:spPr>
          <a:xfrm>
            <a:off x="719999" y="1439999"/>
            <a:ext cx="10728000" cy="4896000"/>
          </a:xfrm>
        </p:spPr>
        <p:txBody>
          <a:bodyPr>
            <a:normAutofit lnSpcReduction="10000"/>
          </a:bodyPr>
          <a:lstStyle/>
          <a:p>
            <a:pPr marL="0" indent="0">
              <a:buNone/>
            </a:pPr>
            <a:r>
              <a:rPr lang="en-GB" sz="1400" b="1"/>
              <a:t>Full vs partial decoupling</a:t>
            </a:r>
          </a:p>
          <a:p>
            <a:r>
              <a:rPr lang="en-GB" sz="1400"/>
              <a:t>Because of all the operational mitigating measures in place, a </a:t>
            </a:r>
            <a:r>
              <a:rPr lang="en-GB" sz="1400" u="sng"/>
              <a:t>partial decoupling is more likely to occur than a full decoupling</a:t>
            </a:r>
            <a:r>
              <a:rPr lang="en-GB" sz="1400"/>
              <a:t>.</a:t>
            </a:r>
          </a:p>
          <a:p>
            <a:r>
              <a:rPr lang="en-GB" sz="1400"/>
              <a:t>However, in order to make the training session </a:t>
            </a:r>
            <a:r>
              <a:rPr lang="en-GB" sz="1400" u="sng"/>
              <a:t>interesting for all participating parties</a:t>
            </a:r>
            <a:r>
              <a:rPr lang="en-GB" sz="1400"/>
              <a:t>, it has been decided to train for a full decoupling scenario.</a:t>
            </a:r>
          </a:p>
          <a:p>
            <a:r>
              <a:rPr lang="en-GB" sz="1400"/>
              <a:t>After the SDAC full decoupling is declared, </a:t>
            </a:r>
            <a:r>
              <a:rPr lang="en-GB" sz="1400" u="sng"/>
              <a:t>fallback mechanisms will be activated</a:t>
            </a:r>
            <a:r>
              <a:rPr lang="en-GB" sz="1400"/>
              <a:t>, where applicable, such as: Shadow/Explicit Auctions, local auctions or regional coupled auctions run by NEMOs. </a:t>
            </a:r>
          </a:p>
          <a:p>
            <a:pPr marL="0" indent="0">
              <a:buNone/>
            </a:pPr>
            <a:endParaRPr lang="en-GB" sz="1400"/>
          </a:p>
          <a:p>
            <a:pPr marL="0" indent="0">
              <a:buNone/>
            </a:pPr>
            <a:r>
              <a:rPr lang="en-GB" sz="1400" b="1"/>
              <a:t>How it will be simulated </a:t>
            </a:r>
          </a:p>
          <a:p>
            <a:r>
              <a:rPr lang="en-GB" sz="1400"/>
              <a:t>There are various issues that can lead to a full decoupling of SDAC.</a:t>
            </a:r>
          </a:p>
          <a:p>
            <a:r>
              <a:rPr lang="en-US" sz="1400"/>
              <a:t>Given the very high electricity prices situation in Europe, the SDAC parties have prepared a scenario that reflects these market circumstances and involves a full decoupling. </a:t>
            </a:r>
            <a:endParaRPr lang="en-GB" sz="1400"/>
          </a:p>
          <a:p>
            <a:r>
              <a:rPr lang="en-GB" sz="1400"/>
              <a:t>Based on 8 years of DA Market Coupling operations, starting with NWE, subsequently MRC, and now SDAC, we have decided to simulate:</a:t>
            </a:r>
          </a:p>
          <a:p>
            <a:pPr lvl="1"/>
            <a:r>
              <a:rPr lang="en-GB" sz="1400"/>
              <a:t>A second auction caused by high prices, </a:t>
            </a:r>
            <a:r>
              <a:rPr lang="en-US" sz="1400"/>
              <a:t>after closure of the order book</a:t>
            </a:r>
            <a:endParaRPr lang="en-GB" sz="1400"/>
          </a:p>
          <a:p>
            <a:pPr lvl="1"/>
            <a:r>
              <a:rPr lang="en-GB" sz="1400"/>
              <a:t>That there are technical issues with the central calculation process, meaning that no market coupling results in the second auction will be available at SDAC level.</a:t>
            </a:r>
          </a:p>
          <a:p>
            <a:pPr lvl="1"/>
            <a:r>
              <a:rPr lang="en-GB" sz="1400"/>
              <a:t>After the second auction is executed, a full decoupling will be triggered</a:t>
            </a:r>
          </a:p>
          <a:p>
            <a:r>
              <a:rPr lang="en-GB" sz="1400"/>
              <a:t>The TSOs, NEMOs and JAO will </a:t>
            </a:r>
            <a:r>
              <a:rPr lang="en-GB" sz="1400" u="sng"/>
              <a:t>handle everything in line with the procedures</a:t>
            </a:r>
            <a:r>
              <a:rPr lang="en-GB" sz="1400"/>
              <a:t>.</a:t>
            </a:r>
          </a:p>
          <a:p>
            <a:r>
              <a:rPr lang="en-GB" sz="1400"/>
              <a:t>The </a:t>
            </a:r>
            <a:r>
              <a:rPr lang="en-GB" sz="1400" u="sng"/>
              <a:t>market participants are expected to respond/act</a:t>
            </a:r>
            <a:r>
              <a:rPr lang="en-GB" sz="1400"/>
              <a:t>, based on the operational messages from their respective NEMOs and JAO, </a:t>
            </a:r>
            <a:r>
              <a:rPr lang="en-GB" sz="1400" u="sng"/>
              <a:t>exactly like in real operations</a:t>
            </a:r>
            <a:r>
              <a:rPr lang="en-GB" sz="1400"/>
              <a:t>.</a:t>
            </a:r>
          </a:p>
          <a:p>
            <a:r>
              <a:rPr lang="en-GB" sz="1400"/>
              <a:t>The </a:t>
            </a:r>
            <a:r>
              <a:rPr lang="en-GB" sz="1400" u="sng"/>
              <a:t>complete process chain</a:t>
            </a:r>
            <a:r>
              <a:rPr lang="en-GB" sz="1400"/>
              <a:t> will be addressed (incl. nomination and matching). </a:t>
            </a:r>
          </a:p>
          <a:p>
            <a:pPr lvl="1"/>
            <a:r>
              <a:rPr lang="en-GB" sz="1100"/>
              <a:t>Except for Nordic market participants, which are not required to nominate towards </a:t>
            </a:r>
            <a:r>
              <a:rPr lang="en-GB" sz="1100" err="1"/>
              <a:t>eSett</a:t>
            </a:r>
            <a:r>
              <a:rPr lang="en-GB" sz="1100"/>
              <a:t> following the Nordic-Baltic regional coupling</a:t>
            </a:r>
            <a:endParaRPr lang="en-GB" sz="1400"/>
          </a:p>
        </p:txBody>
      </p:sp>
    </p:spTree>
    <p:extLst>
      <p:ext uri="{BB962C8B-B14F-4D97-AF65-F5344CB8AC3E}">
        <p14:creationId xmlns:p14="http://schemas.microsoft.com/office/powerpoint/2010/main" val="265190921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A2537-BBCB-46BC-925D-7D7099CC3477}"/>
              </a:ext>
            </a:extLst>
          </p:cNvPr>
          <p:cNvSpPr>
            <a:spLocks noGrp="1"/>
          </p:cNvSpPr>
          <p:nvPr>
            <p:ph type="title"/>
          </p:nvPr>
        </p:nvSpPr>
        <p:spPr/>
        <p:txBody>
          <a:bodyPr/>
          <a:lstStyle/>
          <a:p>
            <a:r>
              <a:rPr lang="en-GB"/>
              <a:t>4) </a:t>
            </a:r>
            <a:r>
              <a:rPr lang="en-GB" altLang="en-US" sz="1800">
                <a:latin typeface="Arial" charset="0"/>
                <a:cs typeface="Arial" charset="0"/>
              </a:rPr>
              <a:t>Operational process and timings 1/3</a:t>
            </a:r>
            <a:br>
              <a:rPr lang="en-GB" altLang="en-US" sz="1800">
                <a:latin typeface="Arial" charset="0"/>
                <a:cs typeface="Arial" charset="0"/>
              </a:rPr>
            </a:br>
            <a:r>
              <a:rPr lang="en-GB" altLang="en-US" sz="1800" b="0" i="1">
                <a:latin typeface="Arial" charset="0"/>
                <a:cs typeface="Arial" charset="0"/>
              </a:rPr>
              <a:t>as described in the operational procedures</a:t>
            </a:r>
            <a:endParaRPr lang="de-DE"/>
          </a:p>
        </p:txBody>
      </p:sp>
      <p:sp>
        <p:nvSpPr>
          <p:cNvPr id="3" name="Foliennummernplatzhalter 2">
            <a:extLst>
              <a:ext uri="{FF2B5EF4-FFF2-40B4-BE49-F238E27FC236}">
                <a16:creationId xmlns:a16="http://schemas.microsoft.com/office/drawing/2014/main" id="{4B175B47-B04C-49DD-8234-DF8852777DAD}"/>
              </a:ext>
            </a:extLst>
          </p:cNvPr>
          <p:cNvSpPr>
            <a:spLocks noGrp="1"/>
          </p:cNvSpPr>
          <p:nvPr>
            <p:ph type="sldNum" sz="quarter" idx="11"/>
          </p:nvPr>
        </p:nvSpPr>
        <p:spPr/>
        <p:txBody>
          <a:bodyPr/>
          <a:lstStyle/>
          <a:p>
            <a:pPr>
              <a:defRPr/>
            </a:pPr>
            <a:fld id="{D383EB99-40B2-4176-B4FA-CDBAA950DF99}" type="slidenum">
              <a:rPr lang="en-US" altLang="en-US" smtClean="0"/>
              <a:pPr>
                <a:defRPr/>
              </a:pPr>
              <a:t>6</a:t>
            </a:fld>
            <a:endParaRPr lang="en-US" altLang="en-US"/>
          </a:p>
        </p:txBody>
      </p:sp>
      <p:sp>
        <p:nvSpPr>
          <p:cNvPr id="8" name="Textplatzhalter 3">
            <a:extLst>
              <a:ext uri="{FF2B5EF4-FFF2-40B4-BE49-F238E27FC236}">
                <a16:creationId xmlns:a16="http://schemas.microsoft.com/office/drawing/2014/main" id="{E9C86966-1DB3-4E1F-B029-0D935254E9C6}"/>
              </a:ext>
            </a:extLst>
          </p:cNvPr>
          <p:cNvSpPr>
            <a:spLocks noGrp="1"/>
          </p:cNvSpPr>
          <p:nvPr>
            <p:ph type="body" sz="quarter" idx="13"/>
          </p:nvPr>
        </p:nvSpPr>
        <p:spPr>
          <a:xfrm>
            <a:off x="719999" y="1439999"/>
            <a:ext cx="10728000" cy="4896000"/>
          </a:xfrm>
        </p:spPr>
        <p:txBody>
          <a:bodyPr>
            <a:normAutofit fontScale="92500" lnSpcReduction="10000"/>
          </a:bodyPr>
          <a:lstStyle/>
          <a:p>
            <a:pPr marL="0" indent="0">
              <a:buNone/>
            </a:pPr>
            <a:endParaRPr lang="en-GB" sz="1600" b="1"/>
          </a:p>
          <a:p>
            <a:pPr marL="0" indent="0">
              <a:buNone/>
            </a:pPr>
            <a:r>
              <a:rPr lang="en-GB" sz="1600" b="1"/>
              <a:t>Normal process and timings</a:t>
            </a:r>
          </a:p>
          <a:p>
            <a:endParaRPr lang="en-GB" sz="1600"/>
          </a:p>
          <a:p>
            <a:endParaRPr lang="en-GB" sz="1600"/>
          </a:p>
          <a:p>
            <a:endParaRPr lang="en-GB" sz="1600"/>
          </a:p>
          <a:p>
            <a:endParaRPr lang="en-GB" sz="1600"/>
          </a:p>
          <a:p>
            <a:pPr marL="0" indent="0">
              <a:buNone/>
            </a:pPr>
            <a:endParaRPr lang="en-GB" sz="1600"/>
          </a:p>
          <a:p>
            <a:endParaRPr lang="en-GB" sz="1600"/>
          </a:p>
          <a:p>
            <a:endParaRPr lang="en-GB" sz="1600"/>
          </a:p>
          <a:p>
            <a:endParaRPr lang="en-GB" sz="1600"/>
          </a:p>
          <a:p>
            <a:endParaRPr lang="en-GB" sz="1600"/>
          </a:p>
          <a:p>
            <a:r>
              <a:rPr lang="en-GB" sz="1600"/>
              <a:t>To start with, the TSOs provide cross border interconnector capacities to the coupling system (PMB, meaning PCR Matcher Broker) via NEMOs systems and Market Participants send orders for buying and/or selling through the Local Trading System of their NEMO. </a:t>
            </a:r>
          </a:p>
          <a:p>
            <a:r>
              <a:rPr lang="en-GB" sz="1600"/>
              <a:t>At 12:00 (production time), the local order books of each NEMO are closed and submitted to the PMB, which subsequently starts the calculation with the EUPHEMIA algorithm. The results of this calculation are subsequently shared and validated by each NEMO before the results can be published towards Market Participants with a preliminary status. After a last round of validations (mainly performed by the TSOs) the results are confirmed as firm and final.</a:t>
            </a:r>
          </a:p>
          <a:p>
            <a:r>
              <a:rPr lang="en-GB" sz="1600"/>
              <a:t>Once the results are firm, they are sent to the Shipping Agents who will nominate towards the TSOs. </a:t>
            </a:r>
          </a:p>
        </p:txBody>
      </p:sp>
      <p:pic>
        <p:nvPicPr>
          <p:cNvPr id="6" name="Imagen 5">
            <a:extLst>
              <a:ext uri="{FF2B5EF4-FFF2-40B4-BE49-F238E27FC236}">
                <a16:creationId xmlns:a16="http://schemas.microsoft.com/office/drawing/2014/main" id="{ACC91ADF-89D3-4E90-91C5-0B0DCE926C7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806221" y="2054577"/>
            <a:ext cx="3577978" cy="2049639"/>
          </a:xfrm>
          <a:prstGeom prst="rect">
            <a:avLst/>
          </a:prstGeom>
        </p:spPr>
      </p:pic>
    </p:spTree>
    <p:extLst>
      <p:ext uri="{BB962C8B-B14F-4D97-AF65-F5344CB8AC3E}">
        <p14:creationId xmlns:p14="http://schemas.microsoft.com/office/powerpoint/2010/main" val="324079105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A2537-BBCB-46BC-925D-7D7099CC3477}"/>
              </a:ext>
            </a:extLst>
          </p:cNvPr>
          <p:cNvSpPr>
            <a:spLocks noGrp="1"/>
          </p:cNvSpPr>
          <p:nvPr>
            <p:ph type="title"/>
          </p:nvPr>
        </p:nvSpPr>
        <p:spPr/>
        <p:txBody>
          <a:bodyPr/>
          <a:lstStyle/>
          <a:p>
            <a:r>
              <a:rPr lang="en-GB"/>
              <a:t>4) </a:t>
            </a:r>
            <a:r>
              <a:rPr lang="en-GB" altLang="en-US" sz="1800">
                <a:latin typeface="Arial" charset="0"/>
                <a:cs typeface="Arial" charset="0"/>
              </a:rPr>
              <a:t>Operational process and timings 2/3</a:t>
            </a:r>
            <a:br>
              <a:rPr lang="en-GB" altLang="en-US" sz="1800">
                <a:latin typeface="Arial" charset="0"/>
                <a:cs typeface="Arial" charset="0"/>
              </a:rPr>
            </a:br>
            <a:endParaRPr lang="de-DE"/>
          </a:p>
        </p:txBody>
      </p:sp>
      <p:sp>
        <p:nvSpPr>
          <p:cNvPr id="3" name="Foliennummernplatzhalter 2">
            <a:extLst>
              <a:ext uri="{FF2B5EF4-FFF2-40B4-BE49-F238E27FC236}">
                <a16:creationId xmlns:a16="http://schemas.microsoft.com/office/drawing/2014/main" id="{4B175B47-B04C-49DD-8234-DF8852777DAD}"/>
              </a:ext>
            </a:extLst>
          </p:cNvPr>
          <p:cNvSpPr>
            <a:spLocks noGrp="1"/>
          </p:cNvSpPr>
          <p:nvPr>
            <p:ph type="sldNum" sz="quarter" idx="11"/>
          </p:nvPr>
        </p:nvSpPr>
        <p:spPr/>
        <p:txBody>
          <a:bodyPr/>
          <a:lstStyle/>
          <a:p>
            <a:pPr>
              <a:defRPr/>
            </a:pPr>
            <a:fld id="{D383EB99-40B2-4176-B4FA-CDBAA950DF99}" type="slidenum">
              <a:rPr lang="en-US" altLang="en-US" smtClean="0"/>
              <a:pPr>
                <a:defRPr/>
              </a:pPr>
              <a:t>7</a:t>
            </a:fld>
            <a:endParaRPr lang="en-US" altLang="en-US"/>
          </a:p>
        </p:txBody>
      </p:sp>
      <p:sp>
        <p:nvSpPr>
          <p:cNvPr id="11" name="TextBox 10">
            <a:extLst>
              <a:ext uri="{FF2B5EF4-FFF2-40B4-BE49-F238E27FC236}">
                <a16:creationId xmlns:a16="http://schemas.microsoft.com/office/drawing/2014/main" id="{D7ECB52F-14CD-41AB-BDE4-1ECE2E43F1E5}"/>
              </a:ext>
            </a:extLst>
          </p:cNvPr>
          <p:cNvSpPr txBox="1"/>
          <p:nvPr/>
        </p:nvSpPr>
        <p:spPr>
          <a:xfrm>
            <a:off x="1436603" y="6480976"/>
            <a:ext cx="7149784" cy="307777"/>
          </a:xfrm>
          <a:prstGeom prst="rect">
            <a:avLst/>
          </a:prstGeom>
          <a:noFill/>
          <a:ln w="19050">
            <a:solidFill>
              <a:schemeClr val="accent1"/>
            </a:solidFill>
          </a:ln>
        </p:spPr>
        <p:txBody>
          <a:bodyPr wrap="square" lIns="0" tIns="0" rIns="0" bIns="0" rtlCol="0">
            <a:spAutoFit/>
          </a:bodyPr>
          <a:lstStyle/>
          <a:p>
            <a:pPr indent="87313"/>
            <a:r>
              <a:rPr lang="en-GB" sz="1000" u="sng"/>
              <a:t>Not</a:t>
            </a:r>
            <a:r>
              <a:rPr lang="en-GB" sz="1000" i="1" u="sng"/>
              <a:t>e:</a:t>
            </a:r>
            <a:r>
              <a:rPr lang="en-GB" sz="1000" i="1"/>
              <a:t> 	Relevant decoupling steps and messages for Market Participants indicated in </a:t>
            </a:r>
            <a:r>
              <a:rPr lang="en-GB" sz="1000" i="1">
                <a:highlight>
                  <a:srgbClr val="FFFF00"/>
                </a:highlight>
              </a:rPr>
              <a:t>yellow</a:t>
            </a:r>
            <a:r>
              <a:rPr lang="en-GB" sz="1000" i="1"/>
              <a:t>. </a:t>
            </a:r>
          </a:p>
          <a:p>
            <a:r>
              <a:rPr lang="en-GB" sz="1000" i="1"/>
              <a:t>	Additional regional messages that might apply are not included, because these depend on the regions.</a:t>
            </a:r>
          </a:p>
        </p:txBody>
      </p:sp>
      <p:sp>
        <p:nvSpPr>
          <p:cNvPr id="13" name="TextBox 8">
            <a:extLst>
              <a:ext uri="{FF2B5EF4-FFF2-40B4-BE49-F238E27FC236}">
                <a16:creationId xmlns:a16="http://schemas.microsoft.com/office/drawing/2014/main" id="{5AFDFF31-5C99-4404-9954-5B4513880E02}"/>
              </a:ext>
            </a:extLst>
          </p:cNvPr>
          <p:cNvSpPr txBox="1"/>
          <p:nvPr/>
        </p:nvSpPr>
        <p:spPr>
          <a:xfrm>
            <a:off x="2031772" y="2420807"/>
            <a:ext cx="4765910" cy="323165"/>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endParaRPr lang="en-US" sz="1500">
              <a:solidFill>
                <a:srgbClr val="000000"/>
              </a:solidFill>
              <a:latin typeface="Arial"/>
              <a:cs typeface="Arial"/>
            </a:endParaRPr>
          </a:p>
        </p:txBody>
      </p:sp>
      <p:sp>
        <p:nvSpPr>
          <p:cNvPr id="14" name="Espace réservé du contenu 2">
            <a:extLst>
              <a:ext uri="{FF2B5EF4-FFF2-40B4-BE49-F238E27FC236}">
                <a16:creationId xmlns:a16="http://schemas.microsoft.com/office/drawing/2014/main" id="{8310EB91-194C-496B-B5A9-62563B89EDFD}"/>
              </a:ext>
            </a:extLst>
          </p:cNvPr>
          <p:cNvSpPr txBox="1">
            <a:spLocks/>
          </p:cNvSpPr>
          <p:nvPr/>
        </p:nvSpPr>
        <p:spPr>
          <a:xfrm>
            <a:off x="2031773" y="977071"/>
            <a:ext cx="9948470" cy="5832530"/>
          </a:xfrm>
          <a:prstGeom prst="rect">
            <a:avLst/>
          </a:prstGeom>
        </p:spPr>
        <p:txBody>
          <a:bodyPr vert="horz" lIns="91440" tIns="45720" rIns="91440" bIns="45720" rtlCol="0" anchor="ct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lvl="0" algn="just" fontAlgn="auto">
              <a:spcBef>
                <a:spcPts val="0"/>
              </a:spcBef>
              <a:spcAft>
                <a:spcPts val="0"/>
              </a:spcAft>
              <a:defRPr/>
            </a:pPr>
            <a:r>
              <a:rPr lang="en-US" sz="1000">
                <a:solidFill>
                  <a:schemeClr val="bg1">
                    <a:lumMod val="50000"/>
                  </a:schemeClr>
                </a:solidFill>
                <a:latin typeface="Calibri" panose="020F0502020204030204" pitchFamily="34" charset="0"/>
                <a:cs typeface="Calibri" panose="020F0502020204030204" pitchFamily="34" charset="0"/>
              </a:rPr>
              <a:t>09:00</a:t>
            </a:r>
            <a:r>
              <a:rPr lang="en-US" sz="1000" b="1">
                <a:solidFill>
                  <a:schemeClr val="bg1">
                    <a:lumMod val="50000"/>
                  </a:schemeClr>
                </a:solidFill>
                <a:latin typeface="Calibri" panose="020F0502020204030204" pitchFamily="34" charset="0"/>
                <a:cs typeface="Calibri" panose="020F0502020204030204" pitchFamily="34" charset="0"/>
              </a:rPr>
              <a:t>	</a:t>
            </a:r>
            <a:r>
              <a:rPr lang="en-US" sz="1000">
                <a:solidFill>
                  <a:schemeClr val="bg1">
                    <a:lumMod val="50000"/>
                  </a:schemeClr>
                </a:solidFill>
                <a:latin typeface="Calibri" panose="020F0502020204030204" pitchFamily="34" charset="0"/>
                <a:cs typeface="Calibri" panose="020F0502020204030204" pitchFamily="34" charset="0"/>
              </a:rPr>
              <a:t>13:00	Start of the Market Coupling Session</a:t>
            </a:r>
          </a:p>
          <a:p>
            <a:pPr lvl="0" algn="just" fontAlgn="auto">
              <a:spcBef>
                <a:spcPts val="0"/>
              </a:spcBef>
              <a:spcAft>
                <a:spcPts val="0"/>
              </a:spcAft>
              <a:defRPr/>
            </a:pPr>
            <a:r>
              <a:rPr lang="en-US" sz="1000" b="1">
                <a:solidFill>
                  <a:schemeClr val="bg1">
                    <a:lumMod val="50000"/>
                  </a:schemeClr>
                </a:solidFill>
                <a:latin typeface="Calibri" panose="020F0502020204030204" pitchFamily="34" charset="0"/>
                <a:cs typeface="Calibri" panose="020F0502020204030204" pitchFamily="34" charset="0"/>
              </a:rPr>
              <a:t>09:15	13:15	Latest Time start an IC for issues in the Configuration Synchronization step</a:t>
            </a:r>
          </a:p>
          <a:p>
            <a:pPr lvl="0" algn="just" fontAlgn="auto">
              <a:spcBef>
                <a:spcPts val="0"/>
              </a:spcBef>
              <a:spcAft>
                <a:spcPts val="0"/>
              </a:spcAft>
              <a:defRPr/>
            </a:pPr>
            <a:r>
              <a:rPr lang="en-US" sz="1000">
                <a:solidFill>
                  <a:schemeClr val="bg1">
                    <a:lumMod val="50000"/>
                  </a:schemeClr>
                </a:solidFill>
                <a:latin typeface="Calibri" panose="020F0502020204030204" pitchFamily="34" charset="0"/>
                <a:cs typeface="Calibri" panose="020F0502020204030204" pitchFamily="34" charset="0"/>
              </a:rPr>
              <a:t>09:45	13:20	Deadline to skip the Configuration Synchronization step</a:t>
            </a:r>
          </a:p>
          <a:p>
            <a:pPr lvl="0" algn="just" fontAlgn="auto">
              <a:spcBef>
                <a:spcPts val="0"/>
              </a:spcBef>
              <a:spcAft>
                <a:spcPts val="0"/>
              </a:spcAft>
              <a:defRPr/>
            </a:pPr>
            <a:r>
              <a:rPr lang="en-US" sz="1000">
                <a:solidFill>
                  <a:schemeClr val="bg1">
                    <a:lumMod val="50000"/>
                  </a:schemeClr>
                </a:solidFill>
                <a:latin typeface="Calibri" panose="020F0502020204030204" pitchFamily="34" charset="0"/>
                <a:cs typeface="Calibri" panose="020F0502020204030204" pitchFamily="34" charset="0"/>
              </a:rPr>
              <a:t>10:30	13:30	Target Time for submitting the Network Data in the PMB</a:t>
            </a:r>
          </a:p>
          <a:p>
            <a:pPr lvl="0" algn="just" fontAlgn="auto">
              <a:spcBef>
                <a:spcPts val="0"/>
              </a:spcBef>
              <a:spcAft>
                <a:spcPts val="0"/>
              </a:spcAft>
              <a:defRPr/>
            </a:pPr>
            <a:r>
              <a:rPr lang="en-US" sz="1000" b="1">
                <a:solidFill>
                  <a:schemeClr val="bg1">
                    <a:lumMod val="50000"/>
                  </a:schemeClr>
                </a:solidFill>
                <a:latin typeface="Calibri" panose="020F0502020204030204" pitchFamily="34" charset="0"/>
                <a:cs typeface="Calibri" panose="020F0502020204030204" pitchFamily="34" charset="0"/>
              </a:rPr>
              <a:t>11:00	13:35	Latest time to start an IC for missing Network Data (TSOs can join the call)</a:t>
            </a:r>
          </a:p>
          <a:p>
            <a:pPr lvl="0" algn="just" fontAlgn="auto">
              <a:spcBef>
                <a:spcPts val="0"/>
              </a:spcBef>
              <a:spcAft>
                <a:spcPts val="0"/>
              </a:spcAft>
              <a:defRPr/>
            </a:pPr>
            <a:r>
              <a:rPr lang="en-US" sz="1000">
                <a:solidFill>
                  <a:schemeClr val="bg1">
                    <a:lumMod val="50000"/>
                  </a:schemeClr>
                </a:solidFill>
                <a:latin typeface="Calibri" panose="020F0502020204030204" pitchFamily="34" charset="0"/>
                <a:cs typeface="Calibri" panose="020F0502020204030204" pitchFamily="34" charset="0"/>
              </a:rPr>
              <a:t>11:15	13:40	Risk of Partial Decoupling for one or more interconnectors (at regional level)</a:t>
            </a:r>
          </a:p>
          <a:p>
            <a:pPr lvl="0" algn="just" fontAlgn="auto">
              <a:spcBef>
                <a:spcPts val="0"/>
              </a:spcBef>
              <a:spcAft>
                <a:spcPts val="0"/>
              </a:spcAft>
              <a:defRPr/>
            </a:pPr>
            <a:r>
              <a:rPr lang="en-US" sz="1000" b="1">
                <a:solidFill>
                  <a:schemeClr val="bg1">
                    <a:lumMod val="50000"/>
                  </a:schemeClr>
                </a:solidFill>
                <a:latin typeface="Calibri" panose="020F0502020204030204" pitchFamily="34" charset="0"/>
                <a:cs typeface="Calibri" panose="020F0502020204030204" pitchFamily="34" charset="0"/>
              </a:rPr>
              <a:t>11:30	13:45	Deadline to declare the Partial Decoupling for an interconnector </a:t>
            </a:r>
            <a:r>
              <a:rPr lang="en-US" sz="1000">
                <a:solidFill>
                  <a:schemeClr val="bg1">
                    <a:lumMod val="50000"/>
                  </a:schemeClr>
                </a:solidFill>
                <a:latin typeface="Calibri" panose="020F0502020204030204" pitchFamily="34" charset="0"/>
                <a:cs typeface="Calibri" panose="020F0502020204030204" pitchFamily="34" charset="0"/>
              </a:rPr>
              <a:t>(at regional level)</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000">
              <a:solidFill>
                <a:schemeClr val="bg1">
                  <a:lumMod val="50000"/>
                </a:schemeClr>
              </a:solidFill>
              <a:latin typeface="Calibri" panose="020F0502020204030204" pitchFamily="34" charset="0"/>
              <a:cs typeface="Calibri" panose="020F050202020403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a:ln>
                  <a:noFill/>
                </a:ln>
                <a:solidFill>
                  <a:schemeClr val="tx1"/>
                </a:solidFill>
                <a:effectLst/>
                <a:uLnTx/>
                <a:uFillTx/>
                <a:latin typeface="Calibri" panose="020F0502020204030204" pitchFamily="34" charset="0"/>
                <a:cs typeface="Calibri" panose="020F0502020204030204" pitchFamily="34" charset="0"/>
              </a:rPr>
              <a:t>12:00		14:00		NEMO Order book Gate Closure Time</a:t>
            </a:r>
          </a:p>
          <a:p>
            <a:pPr lvl="0" algn="just">
              <a:defRPr/>
            </a:pPr>
            <a:r>
              <a:rPr kumimoji="0" lang="en-US" sz="1000" b="0" i="0" u="none" strike="noStrike" kern="1200" cap="none" spc="0" normalizeH="0" baseline="0">
                <a:ln>
                  <a:noFill/>
                </a:ln>
                <a:solidFill>
                  <a:schemeClr val="tx1"/>
                </a:solidFill>
                <a:effectLst/>
                <a:uLnTx/>
                <a:uFillTx/>
                <a:latin typeface="Calibri" panose="020F0502020204030204" pitchFamily="34" charset="0"/>
                <a:cs typeface="Calibri" panose="020F0502020204030204" pitchFamily="34" charset="0"/>
              </a:rPr>
              <a:t>12:10	14:10	PMB GCT // R</a:t>
            </a:r>
            <a:r>
              <a:rPr lang="en-US" sz="1000">
                <a:latin typeface="Calibri" panose="020F0502020204030204" pitchFamily="34" charset="0"/>
                <a:cs typeface="Calibri" panose="020F0502020204030204" pitchFamily="34" charset="0"/>
              </a:rPr>
              <a:t>eception of all Order Data files in PMBs </a:t>
            </a:r>
            <a:r>
              <a:rPr lang="en-US" sz="1000">
                <a:latin typeface="Calibri" panose="020F0502020204030204" pitchFamily="34" charset="0"/>
                <a:cs typeface="Calibri" panose="020F0502020204030204" pitchFamily="34" charset="0"/>
                <a:sym typeface="Wingdings" pitchFamily="2" charset="2"/>
              </a:rPr>
              <a:t></a:t>
            </a:r>
            <a:r>
              <a:rPr lang="en-US" sz="1000">
                <a:latin typeface="Calibri" panose="020F0502020204030204" pitchFamily="34" charset="0"/>
                <a:cs typeface="Calibri" panose="020F0502020204030204" pitchFamily="34" charset="0"/>
              </a:rPr>
              <a:t> Start of Calculation</a:t>
            </a:r>
          </a:p>
          <a:p>
            <a:pPr lvl="0" algn="just">
              <a:defRPr/>
            </a:pPr>
            <a:r>
              <a:rPr kumimoji="0" lang="en-US" sz="1000" i="0" u="none" strike="noStrike" kern="1200" cap="none" spc="0" normalizeH="0" baseline="0">
                <a:ln>
                  <a:noFill/>
                </a:ln>
                <a:effectLst/>
                <a:uLnTx/>
                <a:uFillTx/>
                <a:latin typeface="Calibri" panose="020F0502020204030204" pitchFamily="34" charset="0"/>
                <a:cs typeface="Calibri" panose="020F0502020204030204" pitchFamily="34" charset="0"/>
              </a:rPr>
              <a:t>12:25	14:25	Deadline to send the message</a:t>
            </a:r>
            <a:r>
              <a:rPr kumimoji="0" lang="en-US" sz="1000" i="0" u="none" strike="noStrike" kern="1200" cap="none" spc="0" normalizeH="0">
                <a:ln>
                  <a:noFill/>
                </a:ln>
                <a:effectLst/>
                <a:uLnTx/>
                <a:uFillTx/>
                <a:latin typeface="Calibri" panose="020F0502020204030204" pitchFamily="34" charset="0"/>
                <a:cs typeface="Calibri" panose="020F0502020204030204" pitchFamily="34" charset="0"/>
              </a:rPr>
              <a:t> for Risk of Partial Decoupling</a:t>
            </a:r>
            <a:endParaRPr kumimoji="0" lang="en-US" sz="1000" i="0" u="none" strike="noStrike" kern="1200" cap="none" spc="0" normalizeH="0" baseline="0">
              <a:ln>
                <a:noFill/>
              </a:ln>
              <a:effectLst/>
              <a:uLnTx/>
              <a:uFillTx/>
              <a:latin typeface="Calibri" panose="020F0502020204030204" pitchFamily="34" charset="0"/>
              <a:cs typeface="Calibri" panose="020F050202020403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a:ln>
                  <a:noFill/>
                </a:ln>
                <a:solidFill>
                  <a:schemeClr val="tx1"/>
                </a:solidFill>
                <a:effectLst/>
                <a:uLnTx/>
                <a:uFillTx/>
                <a:latin typeface="Calibri" panose="020F0502020204030204" pitchFamily="34" charset="0"/>
                <a:cs typeface="Calibri" panose="020F0502020204030204" pitchFamily="34" charset="0"/>
              </a:rPr>
              <a:t>12:27		14:27		End of Calculation</a:t>
            </a:r>
          </a:p>
          <a:p>
            <a:pPr lvl="0" algn="just">
              <a:defRPr/>
            </a:pPr>
            <a:r>
              <a:rPr kumimoji="0" lang="en-US" sz="1000" b="0" i="0" u="none" strike="noStrike" kern="1200" cap="none" spc="0" normalizeH="0" baseline="0">
                <a:ln>
                  <a:noFill/>
                </a:ln>
                <a:solidFill>
                  <a:schemeClr val="tx1"/>
                </a:solidFill>
                <a:effectLst/>
                <a:uLnTx/>
                <a:uFillTx/>
                <a:latin typeface="Calibri" panose="020F0502020204030204" pitchFamily="34" charset="0"/>
                <a:cs typeface="Calibri" panose="020F0502020204030204" pitchFamily="34" charset="0"/>
              </a:rPr>
              <a:t>12:29	14:29	R</a:t>
            </a:r>
            <a:r>
              <a:rPr lang="en-US" sz="1000">
                <a:latin typeface="Calibri" panose="020F0502020204030204" pitchFamily="34" charset="0"/>
                <a:cs typeface="Calibri" panose="020F0502020204030204" pitchFamily="34" charset="0"/>
              </a:rPr>
              <a:t>eception of Results in NEMO Local systems + Start of 12 min Confirmation process</a:t>
            </a:r>
          </a:p>
          <a:p>
            <a:pPr lvl="0" algn="just">
              <a:defRPr/>
            </a:pPr>
            <a:r>
              <a:rPr lang="en-US" sz="1000">
                <a:solidFill>
                  <a:srgbClr val="FF0000"/>
                </a:solidFill>
                <a:latin typeface="Calibri" panose="020F0502020204030204" pitchFamily="34" charset="0"/>
                <a:cs typeface="Calibri" panose="020F0502020204030204" pitchFamily="34" charset="0"/>
              </a:rPr>
              <a:t>12:35	14:35	Second auction triggering</a:t>
            </a:r>
          </a:p>
          <a:p>
            <a:pPr lvl="0" algn="just">
              <a:defRPr/>
            </a:pPr>
            <a:r>
              <a:rPr kumimoji="0" lang="en-US" sz="1000" b="0" i="0" u="none" strike="noStrike" kern="1200" cap="none" spc="0" normalizeH="0" baseline="0">
                <a:ln>
                  <a:noFill/>
                </a:ln>
                <a:solidFill>
                  <a:schemeClr val="tx1"/>
                </a:solidFill>
                <a:effectLst/>
                <a:uLnTx/>
                <a:uFillTx/>
                <a:latin typeface="Calibri" panose="020F0502020204030204" pitchFamily="34" charset="0"/>
                <a:cs typeface="Calibri" panose="020F0502020204030204" pitchFamily="34" charset="0"/>
              </a:rPr>
              <a:t>12:41	14:41	</a:t>
            </a:r>
            <a:r>
              <a:rPr lang="en-US" sz="1000">
                <a:latin typeface="Calibri" panose="020F0502020204030204" pitchFamily="34" charset="0"/>
                <a:cs typeface="Calibri" panose="020F0502020204030204" pitchFamily="34" charset="0"/>
              </a:rPr>
              <a:t>Deadline to send the Preliminary Confirmations </a:t>
            </a:r>
            <a:r>
              <a:rPr lang="en-US" sz="1000">
                <a:latin typeface="Calibri" panose="020F0502020204030204" pitchFamily="34" charset="0"/>
                <a:cs typeface="Calibri" panose="020F0502020204030204" pitchFamily="34" charset="0"/>
                <a:sym typeface="Wingdings" pitchFamily="2" charset="2"/>
              </a:rPr>
              <a:t> Generation of GPC</a:t>
            </a:r>
          </a:p>
          <a:p>
            <a:pPr lvl="0" algn="just">
              <a:tabLst>
                <a:tab pos="896938" algn="l"/>
              </a:tabLst>
              <a:defRPr/>
            </a:pPr>
            <a:r>
              <a:rPr lang="en-US" sz="1000" b="1">
                <a:solidFill>
                  <a:prstClr val="black"/>
                </a:solidFill>
                <a:latin typeface="Calibri" panose="020F0502020204030204" pitchFamily="34" charset="0"/>
                <a:cs typeface="Calibri" panose="020F0502020204030204" pitchFamily="34" charset="0"/>
              </a:rPr>
              <a:t>12:45		14:45	Publication of Preliminary Results and sending to the TSOs </a:t>
            </a:r>
            <a:r>
              <a:rPr lang="en-US" sz="1000">
                <a:solidFill>
                  <a:prstClr val="black"/>
                </a:solidFill>
                <a:latin typeface="Calibri" panose="020F0502020204030204" pitchFamily="34" charset="0"/>
                <a:cs typeface="Calibri" panose="020F0502020204030204" pitchFamily="34" charset="0"/>
                <a:sym typeface="Wingdings" pitchFamily="2" charset="2"/>
              </a:rPr>
              <a:t> </a:t>
            </a:r>
          </a:p>
          <a:p>
            <a:pPr lvl="0" algn="just">
              <a:tabLst>
                <a:tab pos="896938" algn="l"/>
              </a:tabLst>
              <a:defRPr/>
            </a:pPr>
            <a:r>
              <a:rPr lang="en-US" sz="1000">
                <a:solidFill>
                  <a:prstClr val="black"/>
                </a:solidFill>
                <a:latin typeface="Calibri" panose="020F0502020204030204" pitchFamily="34" charset="0"/>
                <a:cs typeface="Calibri" panose="020F0502020204030204" pitchFamily="34" charset="0"/>
                <a:sym typeface="Wingdings" pitchFamily="2" charset="2"/>
              </a:rPr>
              <a:t>			</a:t>
            </a:r>
            <a:r>
              <a:rPr lang="en-US" sz="1000">
                <a:solidFill>
                  <a:prstClr val="black"/>
                </a:solidFill>
                <a:latin typeface="Calibri" panose="020F0502020204030204" pitchFamily="34" charset="0"/>
                <a:cs typeface="Calibri" panose="020F0502020204030204" pitchFamily="34" charset="0"/>
              </a:rPr>
              <a:t>Start of 12 min Final Confirmation process</a:t>
            </a:r>
          </a:p>
          <a:p>
            <a:pPr lvl="0" algn="just">
              <a:defRPr/>
            </a:pPr>
            <a:r>
              <a:rPr lang="en-US" sz="1000">
                <a:solidFill>
                  <a:prstClr val="black"/>
                </a:solidFill>
                <a:latin typeface="Calibri" panose="020F0502020204030204" pitchFamily="34" charset="0"/>
                <a:cs typeface="Calibri" panose="020F0502020204030204" pitchFamily="34" charset="0"/>
              </a:rPr>
              <a:t>		</a:t>
            </a:r>
            <a:r>
              <a:rPr lang="en-GB" sz="1000">
                <a:highlight>
                  <a:srgbClr val="FFFF00"/>
                </a:highlight>
                <a:latin typeface="Calibri"/>
              </a:rPr>
              <a:t>Message ExC_02: Delay in Market Coupling Results publication</a:t>
            </a:r>
            <a:r>
              <a:rPr lang="en-GB" sz="1000">
                <a:highlight>
                  <a:srgbClr val="FFFF00"/>
                </a:highlight>
                <a:latin typeface="Calibri"/>
                <a:cs typeface="Arial" pitchFamily="34" charset="0"/>
              </a:rPr>
              <a:t>=&gt;MPs invited to update Shadow Auction bids*</a:t>
            </a:r>
            <a:endParaRPr lang="en-US" sz="1000">
              <a:solidFill>
                <a:prstClr val="black"/>
              </a:solidFill>
              <a:latin typeface="Calibri" panose="020F0502020204030204" pitchFamily="34" charset="0"/>
              <a:cs typeface="Calibri" panose="020F0502020204030204" pitchFamily="34" charset="0"/>
            </a:endParaRPr>
          </a:p>
          <a:p>
            <a:pPr lvl="0" algn="just">
              <a:defRPr/>
            </a:pPr>
            <a:r>
              <a:rPr lang="en-US" sz="1000">
                <a:solidFill>
                  <a:prstClr val="black"/>
                </a:solidFill>
                <a:latin typeface="Calibri" panose="020F0502020204030204" pitchFamily="34" charset="0"/>
                <a:cs typeface="Calibri" panose="020F0502020204030204" pitchFamily="34" charset="0"/>
              </a:rPr>
              <a:t>12:57	14:57	Deadline to send the Final Confirmations</a:t>
            </a:r>
          </a:p>
          <a:p>
            <a:pPr lvl="0" algn="just">
              <a:defRPr/>
            </a:pPr>
            <a:r>
              <a:rPr lang="en-US" sz="1000">
                <a:solidFill>
                  <a:prstClr val="black"/>
                </a:solidFill>
                <a:latin typeface="Calibri" panose="020F0502020204030204" pitchFamily="34" charset="0"/>
                <a:cs typeface="Calibri" panose="020F0502020204030204" pitchFamily="34" charset="0"/>
              </a:rPr>
              <a:t>12:57	14:57	Reception of all Final Confirmations in the PMB </a:t>
            </a:r>
            <a:r>
              <a:rPr lang="en-US" sz="1000">
                <a:solidFill>
                  <a:prstClr val="black"/>
                </a:solidFill>
                <a:latin typeface="Calibri" panose="020F0502020204030204" pitchFamily="34" charset="0"/>
                <a:cs typeface="Calibri" panose="020F0502020204030204" pitchFamily="34" charset="0"/>
                <a:sym typeface="Wingdings" pitchFamily="2" charset="2"/>
              </a:rPr>
              <a:t></a:t>
            </a:r>
            <a:r>
              <a:rPr lang="en-US" sz="1000">
                <a:solidFill>
                  <a:prstClr val="black"/>
                </a:solidFill>
                <a:latin typeface="Calibri" panose="020F0502020204030204" pitchFamily="34" charset="0"/>
                <a:cs typeface="Calibri" panose="020F0502020204030204" pitchFamily="34" charset="0"/>
              </a:rPr>
              <a:t> </a:t>
            </a:r>
            <a:r>
              <a:rPr lang="en-US" sz="1000">
                <a:solidFill>
                  <a:prstClr val="black"/>
                </a:solidFill>
                <a:latin typeface="Calibri" panose="020F0502020204030204" pitchFamily="34" charset="0"/>
                <a:cs typeface="Calibri" panose="020F0502020204030204" pitchFamily="34" charset="0"/>
                <a:sym typeface="Wingdings" pitchFamily="2" charset="2"/>
              </a:rPr>
              <a:t>Generation</a:t>
            </a:r>
            <a:r>
              <a:rPr lang="en-US" sz="1000">
                <a:solidFill>
                  <a:prstClr val="black"/>
                </a:solidFill>
                <a:latin typeface="Calibri" panose="020F0502020204030204" pitchFamily="34" charset="0"/>
                <a:cs typeface="Calibri" panose="020F0502020204030204" pitchFamily="34" charset="0"/>
              </a:rPr>
              <a:t> of GFC</a:t>
            </a:r>
          </a:p>
          <a:p>
            <a:pPr lvl="0" algn="just">
              <a:defRPr/>
            </a:pPr>
            <a:r>
              <a:rPr lang="en-US" sz="1000">
                <a:solidFill>
                  <a:prstClr val="black"/>
                </a:solidFill>
                <a:latin typeface="Calibri" panose="020F0502020204030204" pitchFamily="34" charset="0"/>
                <a:cs typeface="Calibri" panose="020F0502020204030204" pitchFamily="34" charset="0"/>
              </a:rPr>
              <a:t>12:57	14:57	Reception of Global Final Confirmation in local PMBs</a:t>
            </a:r>
          </a:p>
          <a:p>
            <a:pPr lvl="0" algn="just">
              <a:defRPr/>
            </a:pPr>
            <a:r>
              <a:rPr lang="en-US" sz="1000" b="1">
                <a:latin typeface="Calibri" panose="020F0502020204030204" pitchFamily="34" charset="0"/>
                <a:cs typeface="Calibri" panose="020F0502020204030204" pitchFamily="34" charset="0"/>
              </a:rPr>
              <a:t>12:58	14:58	Publication of Final Results </a:t>
            </a:r>
            <a:r>
              <a:rPr lang="en-US" sz="1000">
                <a:latin typeface="Calibri" panose="020F0502020204030204" pitchFamily="34" charset="0"/>
                <a:cs typeface="Calibri" panose="020F0502020204030204" pitchFamily="34" charset="0"/>
                <a:sym typeface="Wingdings" pitchFamily="2" charset="2"/>
              </a:rPr>
              <a:t></a:t>
            </a:r>
            <a:r>
              <a:rPr lang="en-US" sz="1000">
                <a:latin typeface="Calibri" panose="020F0502020204030204" pitchFamily="34" charset="0"/>
                <a:cs typeface="Calibri" panose="020F0502020204030204" pitchFamily="34" charset="0"/>
              </a:rPr>
              <a:t> Start of Notification Process</a:t>
            </a:r>
          </a:p>
          <a:p>
            <a:pPr lvl="0" algn="just">
              <a:defRPr/>
            </a:pPr>
            <a:r>
              <a:rPr lang="en-US" sz="1000">
                <a:solidFill>
                  <a:prstClr val="black"/>
                </a:solidFill>
                <a:latin typeface="Calibri" panose="020F0502020204030204" pitchFamily="34" charset="0"/>
                <a:cs typeface="Calibri" panose="020F0502020204030204" pitchFamily="34" charset="0"/>
              </a:rPr>
              <a:t>13:50	15:50	Deadline to send the message for </a:t>
            </a:r>
            <a:r>
              <a:rPr lang="en-GB" sz="1000">
                <a:solidFill>
                  <a:prstClr val="black"/>
                </a:solidFill>
                <a:latin typeface="Calibri" panose="020F0502020204030204" pitchFamily="34" charset="0"/>
                <a:cs typeface="Calibri" panose="020F0502020204030204" pitchFamily="34" charset="0"/>
              </a:rPr>
              <a:t>Risk of Full Decoupling </a:t>
            </a:r>
            <a:r>
              <a:rPr kumimoji="0" lang="en-GB" sz="1000" b="0" i="0" u="none" strike="noStrike" kern="1200" cap="none" spc="0" normalizeH="0" baseline="0" noProof="0">
                <a:ln>
                  <a:noFill/>
                </a:ln>
                <a:effectLst/>
                <a:uLnTx/>
                <a:uFillTx/>
                <a:latin typeface="Calibri"/>
                <a:ea typeface="+mn-ea"/>
                <a:cs typeface="Arial" pitchFamily="34" charset="0"/>
              </a:rPr>
              <a:t>to the TSOs/market</a:t>
            </a:r>
            <a:endParaRPr lang="en-GB" sz="1000">
              <a:solidFill>
                <a:prstClr val="black"/>
              </a:solidFill>
              <a:latin typeface="Calibri" panose="020F0502020204030204" pitchFamily="34" charset="0"/>
              <a:cs typeface="Calibri" panose="020F0502020204030204"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defRPr/>
            </a:pPr>
            <a:r>
              <a:rPr lang="en-US" sz="1000">
                <a:solidFill>
                  <a:prstClr val="black"/>
                </a:solidFill>
                <a:latin typeface="Calibri" panose="020F0502020204030204" pitchFamily="34" charset="0"/>
                <a:cs typeface="Calibri" panose="020F0502020204030204" pitchFamily="34" charset="0"/>
              </a:rPr>
              <a:t>				</a:t>
            </a:r>
            <a:r>
              <a:rPr lang="en-GB" sz="1000">
                <a:highlight>
                  <a:srgbClr val="FFFF00"/>
                </a:highlight>
                <a:latin typeface="Calibri"/>
                <a:cs typeface="Arial" pitchFamily="34" charset="0"/>
              </a:rPr>
              <a:t>Message ExC_03b: Further delay Market Coupling session and risk of Full decoupling</a:t>
            </a:r>
          </a:p>
          <a:p>
            <a:pPr marL="0" marR="0" lvl="0" indent="0" algn="just" defTabSz="457200" rtl="0" eaLnBrk="1" fontAlgn="base" latinLnBrk="0" hangingPunct="1">
              <a:lnSpc>
                <a:spcPct val="100000"/>
              </a:lnSpc>
              <a:spcBef>
                <a:spcPct val="0"/>
              </a:spcBef>
              <a:spcAft>
                <a:spcPct val="0"/>
              </a:spcAft>
              <a:buClrTx/>
              <a:buSzTx/>
              <a:buFontTx/>
              <a:buNone/>
              <a:tabLst/>
              <a:defRPr/>
            </a:pPr>
            <a:r>
              <a:rPr lang="en-GB" sz="1000">
                <a:latin typeface="Calibri"/>
                <a:cs typeface="Arial" pitchFamily="34" charset="0"/>
              </a:rPr>
              <a:t>				</a:t>
            </a:r>
            <a:r>
              <a:rPr lang="en-GB" sz="1000">
                <a:highlight>
                  <a:srgbClr val="FFFF00"/>
                </a:highlight>
                <a:latin typeface="Calibri"/>
                <a:cs typeface="Arial" pitchFamily="34" charset="0"/>
              </a:rPr>
              <a:t>=</a:t>
            </a:r>
            <a:r>
              <a:rPr lang="en-GB" sz="900">
                <a:highlight>
                  <a:srgbClr val="FFFF00"/>
                </a:highlight>
                <a:latin typeface="Calibri"/>
                <a:cs typeface="Arial" pitchFamily="34" charset="0"/>
              </a:rPr>
              <a:t>&gt;MPs invited to update Shadow Auction bids*</a:t>
            </a:r>
            <a:endParaRPr lang="en-US" sz="1000">
              <a:solidFill>
                <a:prstClr val="black"/>
              </a:solidFill>
              <a:latin typeface="Calibri" panose="020F0502020204030204" pitchFamily="34" charset="0"/>
              <a:cs typeface="Calibri" panose="020F0502020204030204" pitchFamily="34" charset="0"/>
            </a:endParaRPr>
          </a:p>
          <a:p>
            <a:pPr lvl="0" algn="just">
              <a:defRPr/>
            </a:pPr>
            <a:r>
              <a:rPr kumimoji="0" lang="en-GB" sz="1000" b="1" i="1" u="none" strike="noStrike" kern="1200" cap="none" spc="0" normalizeH="0" baseline="0" noProof="0">
                <a:ln>
                  <a:noFill/>
                </a:ln>
                <a:effectLst/>
                <a:uLnTx/>
                <a:uFillTx/>
                <a:latin typeface="Calibri"/>
                <a:ea typeface="+mn-ea"/>
                <a:cs typeface="Arial" pitchFamily="34" charset="0"/>
              </a:rPr>
              <a:t>14:10	16:10	</a:t>
            </a:r>
            <a:r>
              <a:rPr kumimoji="0" lang="en-GB" sz="1000" b="1" i="1" u="none" strike="noStrike" kern="1200" cap="none" spc="0" normalizeH="0" baseline="0" noProof="0">
                <a:ln>
                  <a:noFill/>
                </a:ln>
                <a:effectLst/>
                <a:highlight>
                  <a:srgbClr val="FFFF00"/>
                </a:highlight>
                <a:uLnTx/>
                <a:uFillTx/>
                <a:latin typeface="Calibri"/>
                <a:ea typeface="+mn-ea"/>
                <a:cs typeface="Arial" pitchFamily="34" charset="0"/>
              </a:rPr>
              <a:t>Closure of shadow auction bidding process by JAO</a:t>
            </a:r>
            <a:endParaRPr lang="en-US" sz="1000" b="1" i="1">
              <a:solidFill>
                <a:srgbClr val="FF0000"/>
              </a:solidFill>
              <a:latin typeface="Calibri" panose="020F0502020204030204" pitchFamily="34" charset="0"/>
              <a:cs typeface="Calibri" panose="020F0502020204030204" pitchFamily="34" charset="0"/>
            </a:endParaRPr>
          </a:p>
          <a:p>
            <a:pPr lvl="0" algn="just">
              <a:defRPr/>
            </a:pPr>
            <a:r>
              <a:rPr lang="en-US" sz="1000" b="1">
                <a:solidFill>
                  <a:srgbClr val="FF0000"/>
                </a:solidFill>
                <a:latin typeface="Calibri" panose="020F0502020204030204" pitchFamily="34" charset="0"/>
                <a:cs typeface="Calibri" panose="020F0502020204030204" pitchFamily="34" charset="0"/>
              </a:rPr>
              <a:t>14:20	16:20	Deadline to declare the SDAC Full Decoupling</a:t>
            </a:r>
            <a:endParaRPr lang="en-US" sz="900" b="1">
              <a:solidFill>
                <a:srgbClr val="00B050"/>
              </a:solidFill>
              <a:latin typeface="Calibri" panose="020F0502020204030204" pitchFamily="34" charset="0"/>
              <a:cs typeface="Calibri" panose="020F0502020204030204" pitchFamily="34" charset="0"/>
            </a:endParaRPr>
          </a:p>
          <a:p>
            <a:pPr marL="0" marR="0" lvl="0" indent="0" algn="just" defTabSz="457200" rtl="0" eaLnBrk="1" fontAlgn="base" latinLnBrk="0" hangingPunct="1">
              <a:lnSpc>
                <a:spcPct val="100000"/>
              </a:lnSpc>
              <a:spcBef>
                <a:spcPct val="0"/>
              </a:spcBef>
              <a:spcAft>
                <a:spcPct val="0"/>
              </a:spcAft>
              <a:buClrTx/>
              <a:buSzTx/>
              <a:buFontTx/>
              <a:buNone/>
              <a:tabLst/>
              <a:defRPr/>
            </a:pPr>
            <a:r>
              <a:rPr lang="en-US" sz="900" b="1">
                <a:solidFill>
                  <a:srgbClr val="00B050"/>
                </a:solidFill>
                <a:latin typeface="Calibri" panose="020F0502020204030204" pitchFamily="34" charset="0"/>
                <a:cs typeface="Calibri" panose="020F0502020204030204" pitchFamily="34" charset="0"/>
              </a:rPr>
              <a:t>				</a:t>
            </a:r>
            <a:r>
              <a:rPr lang="en-GB" sz="900">
                <a:highlight>
                  <a:srgbClr val="FFFF00"/>
                </a:highlight>
                <a:latin typeface="Calibri"/>
                <a:cs typeface="Arial" pitchFamily="34" charset="0"/>
              </a:rPr>
              <a:t>Message ExC_04b: Declaration of Full decoupling</a:t>
            </a:r>
          </a:p>
          <a:p>
            <a:pPr algn="just">
              <a:defRPr/>
            </a:pPr>
            <a:r>
              <a:rPr lang="en-GB" sz="900" b="1">
                <a:latin typeface="Calibri"/>
                <a:cs typeface="Arial" pitchFamily="34" charset="0"/>
              </a:rPr>
              <a:t>14:25	16:25	</a:t>
            </a:r>
            <a:r>
              <a:rPr lang="en-GB" sz="900" b="1">
                <a:highlight>
                  <a:srgbClr val="FFFF00"/>
                </a:highlight>
                <a:latin typeface="Calibri"/>
                <a:cs typeface="Arial" pitchFamily="34" charset="0"/>
              </a:rPr>
              <a:t>Publication of shadow auction process results to relevant parties</a:t>
            </a:r>
            <a:r>
              <a:rPr kumimoji="0" lang="en-GB" sz="800" b="0" i="0" u="none" strike="noStrike" kern="1200" cap="none" spc="0" normalizeH="0" baseline="0" noProof="0">
                <a:ln>
                  <a:noFill/>
                </a:ln>
                <a:effectLst/>
                <a:uLnTx/>
                <a:uFillTx/>
                <a:latin typeface="Arial" pitchFamily="34" charset="0"/>
                <a:ea typeface="+mn-ea"/>
                <a:cs typeface="Arial" pitchFamily="34" charset="0"/>
              </a:rPr>
              <a:t>		</a:t>
            </a:r>
          </a:p>
          <a:p>
            <a:pPr marL="0" marR="0" lvl="0" indent="0" algn="just" defTabSz="457200" rtl="0" eaLnBrk="1" fontAlgn="base" latinLnBrk="0" hangingPunct="1">
              <a:lnSpc>
                <a:spcPct val="100000"/>
              </a:lnSpc>
              <a:spcBef>
                <a:spcPct val="0"/>
              </a:spcBef>
              <a:spcAft>
                <a:spcPct val="0"/>
              </a:spcAft>
              <a:buClrTx/>
              <a:buSzTx/>
              <a:buFontTx/>
              <a:buNone/>
              <a:tabLst/>
              <a:defRPr/>
            </a:pPr>
            <a:r>
              <a:rPr lang="en-GB" sz="900" b="1">
                <a:latin typeface="Calibri"/>
                <a:cs typeface="Arial" pitchFamily="34" charset="0"/>
              </a:rPr>
              <a:t>After 14:30	after 16:30 	</a:t>
            </a:r>
            <a:r>
              <a:rPr lang="en-GB" sz="900" b="1">
                <a:highlight>
                  <a:srgbClr val="FFFF00"/>
                </a:highlight>
                <a:latin typeface="Calibri"/>
                <a:cs typeface="Arial" pitchFamily="34" charset="0"/>
              </a:rPr>
              <a:t>Local NEMO process for running local auctions or regional coupled auctions, depending on</a:t>
            </a:r>
            <a:r>
              <a:rPr lang="en-GB" sz="900" b="1">
                <a:latin typeface="Calibri"/>
                <a:cs typeface="Arial" pitchFamily="34" charset="0"/>
              </a:rPr>
              <a:t> 												</a:t>
            </a:r>
            <a:r>
              <a:rPr lang="en-GB" sz="900" b="1">
                <a:highlight>
                  <a:srgbClr val="FFFF00"/>
                </a:highlight>
                <a:latin typeface="Calibri"/>
                <a:cs typeface="Arial" pitchFamily="34" charset="0"/>
              </a:rPr>
              <a:t>local/regional fallback rules. These auctions will be followed by nominations towards the TSOs.</a:t>
            </a:r>
          </a:p>
          <a:p>
            <a:pPr marL="0" marR="0" lvl="0" indent="0" algn="just" defTabSz="457200" rtl="0" eaLnBrk="1" fontAlgn="base" latinLnBrk="0" hangingPunct="1">
              <a:lnSpc>
                <a:spcPct val="100000"/>
              </a:lnSpc>
              <a:spcBef>
                <a:spcPct val="0"/>
              </a:spcBef>
              <a:spcAft>
                <a:spcPct val="0"/>
              </a:spcAft>
              <a:buClrTx/>
              <a:buSzTx/>
              <a:buFontTx/>
              <a:buNone/>
              <a:tabLst/>
              <a:defRPr/>
            </a:pPr>
            <a:r>
              <a:rPr kumimoji="0" lang="en-GB" sz="900" b="0" u="none" strike="noStrike" kern="1200" cap="none" spc="0" normalizeH="0" baseline="0" noProof="0">
                <a:ln>
                  <a:noFill/>
                </a:ln>
                <a:effectLst/>
                <a:uLnTx/>
                <a:uFillTx/>
                <a:latin typeface="Calibri"/>
                <a:ea typeface="+mn-ea"/>
                <a:cs typeface="+mn-cs"/>
              </a:rPr>
              <a:t>16:00		after 17:30	</a:t>
            </a:r>
            <a:r>
              <a:rPr kumimoji="0" lang="en-GB" sz="900" b="0" u="none" strike="noStrike" kern="1200" cap="none" spc="0" normalizeH="0" baseline="0" noProof="0">
                <a:ln>
                  <a:noFill/>
                </a:ln>
                <a:effectLst/>
                <a:highlight>
                  <a:srgbClr val="FFFF00"/>
                </a:highlight>
                <a:uLnTx/>
                <a:uFillTx/>
                <a:latin typeface="Calibri"/>
                <a:ea typeface="+mn-ea"/>
                <a:cs typeface="+mn-cs"/>
              </a:rPr>
              <a:t>Nordic-Baltic regional coupling results publication</a:t>
            </a:r>
          </a:p>
          <a:p>
            <a:pPr marL="0" marR="0" lvl="0" indent="0" algn="just" defTabSz="457200" rtl="0" eaLnBrk="1" fontAlgn="base" latinLnBrk="0" hangingPunct="1">
              <a:lnSpc>
                <a:spcPct val="100000"/>
              </a:lnSpc>
              <a:spcBef>
                <a:spcPct val="0"/>
              </a:spcBef>
              <a:spcAft>
                <a:spcPct val="0"/>
              </a:spcAft>
              <a:buClrTx/>
              <a:buSzTx/>
              <a:buFontTx/>
              <a:buNone/>
              <a:tabLst/>
              <a:defRPr/>
            </a:pPr>
            <a:r>
              <a:rPr kumimoji="0" lang="en-GB" sz="900" b="0" i="1" u="none" strike="noStrike" kern="1200" cap="none" spc="0" normalizeH="0" baseline="0" noProof="0">
                <a:ln>
                  <a:noFill/>
                </a:ln>
                <a:effectLst/>
                <a:uLnTx/>
                <a:uFillTx/>
                <a:latin typeface="Calibri"/>
                <a:ea typeface="+mn-ea"/>
                <a:cs typeface="+mn-cs"/>
              </a:rPr>
              <a:t>*for borders where Shadow Auctions apply</a:t>
            </a:r>
            <a:endParaRPr lang="en-US" sz="900">
              <a:solidFill>
                <a:srgbClr val="0070C0"/>
              </a:solidFill>
              <a:latin typeface="Calibri" panose="020F0502020204030204" pitchFamily="34" charset="0"/>
              <a:cs typeface="Calibri" panose="020F0502020204030204" pitchFamily="34" charset="0"/>
            </a:endParaRPr>
          </a:p>
        </p:txBody>
      </p:sp>
      <p:sp>
        <p:nvSpPr>
          <p:cNvPr id="15" name="ZoneTexte 12">
            <a:extLst>
              <a:ext uri="{FF2B5EF4-FFF2-40B4-BE49-F238E27FC236}">
                <a16:creationId xmlns:a16="http://schemas.microsoft.com/office/drawing/2014/main" id="{50BBDDB3-FC2D-4282-94B7-B425E2683B28}"/>
              </a:ext>
            </a:extLst>
          </p:cNvPr>
          <p:cNvSpPr txBox="1"/>
          <p:nvPr/>
        </p:nvSpPr>
        <p:spPr>
          <a:xfrm>
            <a:off x="1854566" y="1048524"/>
            <a:ext cx="959359" cy="253916"/>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r>
              <a:rPr lang="en-US" sz="1050" b="1">
                <a:solidFill>
                  <a:srgbClr val="FF0000"/>
                </a:solidFill>
              </a:rPr>
              <a:t>Production</a:t>
            </a:r>
          </a:p>
        </p:txBody>
      </p:sp>
      <p:sp>
        <p:nvSpPr>
          <p:cNvPr id="16" name="ZoneTexte 13">
            <a:extLst>
              <a:ext uri="{FF2B5EF4-FFF2-40B4-BE49-F238E27FC236}">
                <a16:creationId xmlns:a16="http://schemas.microsoft.com/office/drawing/2014/main" id="{A36C1E11-2DFC-45BA-8E48-0CE845727D07}"/>
              </a:ext>
            </a:extLst>
          </p:cNvPr>
          <p:cNvSpPr txBox="1"/>
          <p:nvPr/>
        </p:nvSpPr>
        <p:spPr>
          <a:xfrm>
            <a:off x="2805536" y="1048524"/>
            <a:ext cx="739135" cy="253916"/>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r>
              <a:rPr lang="en-US" sz="1050" b="1">
                <a:solidFill>
                  <a:srgbClr val="00B050"/>
                </a:solidFill>
              </a:rPr>
              <a:t>Testing</a:t>
            </a:r>
          </a:p>
        </p:txBody>
      </p:sp>
      <p:sp>
        <p:nvSpPr>
          <p:cNvPr id="17" name="Rectangle à coins arrondis 9">
            <a:extLst>
              <a:ext uri="{FF2B5EF4-FFF2-40B4-BE49-F238E27FC236}">
                <a16:creationId xmlns:a16="http://schemas.microsoft.com/office/drawing/2014/main" id="{733DCC97-522B-4022-A393-48572D8D9694}"/>
              </a:ext>
            </a:extLst>
          </p:cNvPr>
          <p:cNvSpPr/>
          <p:nvPr/>
        </p:nvSpPr>
        <p:spPr>
          <a:xfrm>
            <a:off x="324415" y="2600326"/>
            <a:ext cx="1135063" cy="30003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200" b="1">
                <a:solidFill>
                  <a:srgbClr val="FFFFFF"/>
                </a:solidFill>
                <a:latin typeface="+mj-lt"/>
              </a:rPr>
              <a:t>Coupling</a:t>
            </a:r>
          </a:p>
        </p:txBody>
      </p:sp>
      <p:sp>
        <p:nvSpPr>
          <p:cNvPr id="18" name="Rectangle à coins arrondis 11">
            <a:extLst>
              <a:ext uri="{FF2B5EF4-FFF2-40B4-BE49-F238E27FC236}">
                <a16:creationId xmlns:a16="http://schemas.microsoft.com/office/drawing/2014/main" id="{259145D5-40F8-4A21-A10F-64D2B8242C54}"/>
              </a:ext>
            </a:extLst>
          </p:cNvPr>
          <p:cNvSpPr/>
          <p:nvPr/>
        </p:nvSpPr>
        <p:spPr>
          <a:xfrm>
            <a:off x="314891" y="1369115"/>
            <a:ext cx="1144587" cy="1051692"/>
          </a:xfrm>
          <a:prstGeom prst="roundRect">
            <a:avLst/>
          </a:prstGeom>
          <a:solidFill>
            <a:srgbClr val="7F7F7F"/>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200" b="1">
                <a:solidFill>
                  <a:srgbClr val="FFFFFF"/>
                </a:solidFill>
              </a:rPr>
              <a:t>Pre-Coupling</a:t>
            </a:r>
          </a:p>
        </p:txBody>
      </p:sp>
    </p:spTree>
    <p:extLst>
      <p:ext uri="{BB962C8B-B14F-4D97-AF65-F5344CB8AC3E}">
        <p14:creationId xmlns:p14="http://schemas.microsoft.com/office/powerpoint/2010/main" val="151041344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A2537-BBCB-46BC-925D-7D7099CC3477}"/>
              </a:ext>
            </a:extLst>
          </p:cNvPr>
          <p:cNvSpPr>
            <a:spLocks noGrp="1"/>
          </p:cNvSpPr>
          <p:nvPr>
            <p:ph type="title"/>
          </p:nvPr>
        </p:nvSpPr>
        <p:spPr/>
        <p:txBody>
          <a:bodyPr/>
          <a:lstStyle/>
          <a:p>
            <a:r>
              <a:rPr lang="de-DE"/>
              <a:t>5) </a:t>
            </a:r>
            <a:r>
              <a:rPr lang="de-DE" err="1"/>
              <a:t>Coordination</a:t>
            </a:r>
            <a:endParaRPr lang="de-DE"/>
          </a:p>
        </p:txBody>
      </p:sp>
      <p:sp>
        <p:nvSpPr>
          <p:cNvPr id="3" name="Foliennummernplatzhalter 2">
            <a:extLst>
              <a:ext uri="{FF2B5EF4-FFF2-40B4-BE49-F238E27FC236}">
                <a16:creationId xmlns:a16="http://schemas.microsoft.com/office/drawing/2014/main" id="{4B175B47-B04C-49DD-8234-DF8852777DAD}"/>
              </a:ext>
            </a:extLst>
          </p:cNvPr>
          <p:cNvSpPr>
            <a:spLocks noGrp="1"/>
          </p:cNvSpPr>
          <p:nvPr>
            <p:ph type="sldNum" sz="quarter" idx="11"/>
          </p:nvPr>
        </p:nvSpPr>
        <p:spPr/>
        <p:txBody>
          <a:bodyPr/>
          <a:lstStyle/>
          <a:p>
            <a:pPr>
              <a:defRPr/>
            </a:pPr>
            <a:fld id="{D383EB99-40B2-4176-B4FA-CDBAA950DF99}" type="slidenum">
              <a:rPr lang="en-US" altLang="en-US" smtClean="0"/>
              <a:pPr>
                <a:defRPr/>
              </a:pPr>
              <a:t>8</a:t>
            </a:fld>
            <a:endParaRPr lang="en-US" altLang="en-US"/>
          </a:p>
        </p:txBody>
      </p:sp>
      <p:sp>
        <p:nvSpPr>
          <p:cNvPr id="8" name="Textplatzhalter 3">
            <a:extLst>
              <a:ext uri="{FF2B5EF4-FFF2-40B4-BE49-F238E27FC236}">
                <a16:creationId xmlns:a16="http://schemas.microsoft.com/office/drawing/2014/main" id="{E9C86966-1DB3-4E1F-B029-0D935254E9C6}"/>
              </a:ext>
            </a:extLst>
          </p:cNvPr>
          <p:cNvSpPr>
            <a:spLocks noGrp="1"/>
          </p:cNvSpPr>
          <p:nvPr>
            <p:ph type="body" sz="quarter" idx="13"/>
          </p:nvPr>
        </p:nvSpPr>
        <p:spPr>
          <a:xfrm>
            <a:off x="719999" y="1439999"/>
            <a:ext cx="10728000" cy="4896000"/>
          </a:xfrm>
        </p:spPr>
        <p:txBody>
          <a:bodyPr>
            <a:normAutofit/>
          </a:bodyPr>
          <a:lstStyle/>
          <a:p>
            <a:pPr marL="0" indent="0">
              <a:buNone/>
            </a:pPr>
            <a:r>
              <a:rPr lang="en-GB" sz="1600" b="1"/>
              <a:t>Registration process </a:t>
            </a:r>
          </a:p>
          <a:p>
            <a:r>
              <a:rPr lang="en-GB" sz="1600"/>
              <a:t>In case applicable, the respective NEMO(s) and/or JAO will contact the market participants regarding the process to follow.</a:t>
            </a:r>
          </a:p>
          <a:p>
            <a:r>
              <a:rPr lang="en-GB" sz="1600"/>
              <a:t>JAO: MPs should register for the test with JAO by sending the email to </a:t>
            </a:r>
            <a:r>
              <a:rPr lang="en-GB" sz="1600" u="sng">
                <a:hlinkClick r:id="rId2">
                  <a:extLst>
                    <a:ext uri="{A12FA001-AC4F-418D-AE19-62706E023703}">
                      <ahyp:hlinkClr xmlns:ahyp="http://schemas.microsoft.com/office/drawing/2018/hyperlinkcolor" val="tx"/>
                    </a:ext>
                  </a:extLst>
                </a:hlinkClick>
              </a:rPr>
              <a:t>helpdesk@jao.eu</a:t>
            </a:r>
            <a:r>
              <a:rPr lang="en-GB" sz="1600"/>
              <a:t>. Deadline to register is 30/09.  </a:t>
            </a:r>
          </a:p>
          <a:p>
            <a:endParaRPr lang="en-GB" sz="1600"/>
          </a:p>
          <a:p>
            <a:pPr marL="0" indent="0">
              <a:buNone/>
            </a:pPr>
            <a:r>
              <a:rPr lang="en-GB" sz="1600" b="1"/>
              <a:t>Environments to connect to</a:t>
            </a:r>
          </a:p>
          <a:p>
            <a:r>
              <a:rPr lang="en-GB" sz="1600"/>
              <a:t>JAO: For MPs, the JAO </a:t>
            </a:r>
            <a:r>
              <a:rPr lang="en-GB" sz="1600" err="1"/>
              <a:t>eCAT</a:t>
            </a:r>
            <a:r>
              <a:rPr lang="en-GB" sz="1600"/>
              <a:t> test </a:t>
            </a:r>
            <a:r>
              <a:rPr lang="en-GB" sz="1600" err="1"/>
              <a:t>plaform</a:t>
            </a:r>
            <a:r>
              <a:rPr lang="en-GB" sz="1600"/>
              <a:t>.</a:t>
            </a:r>
          </a:p>
          <a:p>
            <a:endParaRPr lang="en-GB" sz="1600"/>
          </a:p>
          <a:p>
            <a:pPr marL="0" indent="0">
              <a:buNone/>
            </a:pPr>
            <a:r>
              <a:rPr lang="en-GB" sz="1600" b="1"/>
              <a:t>Connectivity establishment</a:t>
            </a:r>
          </a:p>
          <a:p>
            <a:r>
              <a:rPr lang="en-GB" sz="1600"/>
              <a:t>JAO: Connectivity will be made available for the JAO </a:t>
            </a:r>
            <a:r>
              <a:rPr lang="en-GB" sz="1600" err="1"/>
              <a:t>eCAT</a:t>
            </a:r>
            <a:r>
              <a:rPr lang="en-GB" sz="1600"/>
              <a:t> test platform a few days before the training.</a:t>
            </a:r>
          </a:p>
        </p:txBody>
      </p:sp>
    </p:spTree>
    <p:extLst>
      <p:ext uri="{BB962C8B-B14F-4D97-AF65-F5344CB8AC3E}">
        <p14:creationId xmlns:p14="http://schemas.microsoft.com/office/powerpoint/2010/main" val="409648152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A2537-BBCB-46BC-925D-7D7099CC3477}"/>
              </a:ext>
            </a:extLst>
          </p:cNvPr>
          <p:cNvSpPr>
            <a:spLocks noGrp="1"/>
          </p:cNvSpPr>
          <p:nvPr>
            <p:ph type="title"/>
          </p:nvPr>
        </p:nvSpPr>
        <p:spPr/>
        <p:txBody>
          <a:bodyPr/>
          <a:lstStyle/>
          <a:p>
            <a:r>
              <a:rPr lang="en-US"/>
              <a:t>6) Evaluation and reporting</a:t>
            </a:r>
          </a:p>
        </p:txBody>
      </p:sp>
      <p:sp>
        <p:nvSpPr>
          <p:cNvPr id="3" name="Foliennummernplatzhalter 2">
            <a:extLst>
              <a:ext uri="{FF2B5EF4-FFF2-40B4-BE49-F238E27FC236}">
                <a16:creationId xmlns:a16="http://schemas.microsoft.com/office/drawing/2014/main" id="{4B175B47-B04C-49DD-8234-DF8852777DAD}"/>
              </a:ext>
            </a:extLst>
          </p:cNvPr>
          <p:cNvSpPr>
            <a:spLocks noGrp="1"/>
          </p:cNvSpPr>
          <p:nvPr>
            <p:ph type="sldNum" sz="quarter" idx="11"/>
          </p:nvPr>
        </p:nvSpPr>
        <p:spPr/>
        <p:txBody>
          <a:bodyPr/>
          <a:lstStyle/>
          <a:p>
            <a:pPr>
              <a:defRPr/>
            </a:pPr>
            <a:fld id="{D383EB99-40B2-4176-B4FA-CDBAA950DF99}" type="slidenum">
              <a:rPr lang="en-US" altLang="en-US" smtClean="0"/>
              <a:pPr>
                <a:defRPr/>
              </a:pPr>
              <a:t>9</a:t>
            </a:fld>
            <a:endParaRPr lang="en-US" altLang="en-US"/>
          </a:p>
        </p:txBody>
      </p:sp>
      <p:sp>
        <p:nvSpPr>
          <p:cNvPr id="8" name="Textplatzhalter 3">
            <a:extLst>
              <a:ext uri="{FF2B5EF4-FFF2-40B4-BE49-F238E27FC236}">
                <a16:creationId xmlns:a16="http://schemas.microsoft.com/office/drawing/2014/main" id="{E9C86966-1DB3-4E1F-B029-0D935254E9C6}"/>
              </a:ext>
            </a:extLst>
          </p:cNvPr>
          <p:cNvSpPr>
            <a:spLocks noGrp="1"/>
          </p:cNvSpPr>
          <p:nvPr>
            <p:ph type="body" sz="quarter" idx="13"/>
          </p:nvPr>
        </p:nvSpPr>
        <p:spPr>
          <a:xfrm>
            <a:off x="719999" y="1439999"/>
            <a:ext cx="10728000" cy="4896000"/>
          </a:xfrm>
        </p:spPr>
        <p:txBody>
          <a:bodyPr>
            <a:normAutofit/>
          </a:bodyPr>
          <a:lstStyle/>
          <a:p>
            <a:pPr marL="0" indent="0">
              <a:buNone/>
            </a:pPr>
            <a:r>
              <a:rPr lang="en-GB" sz="1600" b="1"/>
              <a:t>Evaluation</a:t>
            </a:r>
          </a:p>
          <a:p>
            <a:pPr marL="0" indent="0">
              <a:buNone/>
            </a:pPr>
            <a:r>
              <a:rPr lang="en-GB" sz="1600"/>
              <a:t>In order to jointly learn and profit as much as possible from this joint training session, it is foreseen to evaluate the session and to address the following questions</a:t>
            </a:r>
          </a:p>
          <a:p>
            <a:r>
              <a:rPr lang="en-GB" sz="1600"/>
              <a:t>What went well?</a:t>
            </a:r>
          </a:p>
          <a:p>
            <a:r>
              <a:rPr lang="en-GB" sz="1600"/>
              <a:t>What needs more attention?</a:t>
            </a:r>
          </a:p>
          <a:p>
            <a:r>
              <a:rPr lang="en-GB" sz="1600"/>
              <a:t>Need for more training sessions?</a:t>
            </a:r>
          </a:p>
          <a:p>
            <a:r>
              <a:rPr lang="en-GB" sz="1600"/>
              <a:t>Ideas for the future? </a:t>
            </a:r>
          </a:p>
          <a:p>
            <a:pPr marL="0" indent="0">
              <a:buNone/>
            </a:pPr>
            <a:endParaRPr lang="en-GB" sz="1600"/>
          </a:p>
          <a:p>
            <a:pPr marL="0" indent="0">
              <a:buNone/>
            </a:pPr>
            <a:r>
              <a:rPr lang="en-GB" sz="1600" b="1"/>
              <a:t>Reporting</a:t>
            </a:r>
          </a:p>
          <a:p>
            <a:pPr marL="0" indent="0">
              <a:buNone/>
            </a:pPr>
            <a:r>
              <a:rPr lang="en-GB" sz="1600"/>
              <a:t>The findings will be captured in a report that will be shared in due time.</a:t>
            </a:r>
          </a:p>
          <a:p>
            <a:pPr marL="0" indent="0">
              <a:buNone/>
            </a:pPr>
            <a:endParaRPr lang="en-GB" sz="1600"/>
          </a:p>
          <a:p>
            <a:pPr marL="0" indent="0">
              <a:buNone/>
            </a:pPr>
            <a:endParaRPr lang="en-GB" sz="1600" b="1"/>
          </a:p>
        </p:txBody>
      </p:sp>
    </p:spTree>
    <p:extLst>
      <p:ext uri="{BB962C8B-B14F-4D97-AF65-F5344CB8AC3E}">
        <p14:creationId xmlns:p14="http://schemas.microsoft.com/office/powerpoint/2010/main" val="26653535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XBID Templates">
  <a:themeElements>
    <a:clrScheme name="Benutzerdefiniert 5">
      <a:dk1>
        <a:sysClr val="windowText" lastClr="000000"/>
      </a:dk1>
      <a:lt1>
        <a:sysClr val="window" lastClr="FFFFFF"/>
      </a:lt1>
      <a:dk2>
        <a:srgbClr val="DADADA"/>
      </a:dk2>
      <a:lt2>
        <a:srgbClr val="EDEDED"/>
      </a:lt2>
      <a:accent1>
        <a:srgbClr val="00B1AC"/>
      </a:accent1>
      <a:accent2>
        <a:srgbClr val="FED900"/>
      </a:accent2>
      <a:accent3>
        <a:srgbClr val="BDBDBD"/>
      </a:accent3>
      <a:accent4>
        <a:srgbClr val="9D9D9D"/>
      </a:accent4>
      <a:accent5>
        <a:srgbClr val="646464"/>
      </a:accent5>
      <a:accent6>
        <a:srgbClr val="3C3C3C"/>
      </a:accent6>
      <a:hlink>
        <a:srgbClr val="00B1AC"/>
      </a:hlink>
      <a:folHlink>
        <a:srgbClr val="00B1AC"/>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8D455341E8E9240BFAEB33C6B52999A" ma:contentTypeVersion="8" ma:contentTypeDescription="Umožňuje vytvoriť nový dokument." ma:contentTypeScope="" ma:versionID="47e3252889ddb11246775a143ae311a2">
  <xsd:schema xmlns:xsd="http://www.w3.org/2001/XMLSchema" xmlns:xs="http://www.w3.org/2001/XMLSchema" xmlns:p="http://schemas.microsoft.com/office/2006/metadata/properties" xmlns:ns2="648c4ac5-4679-482f-b2df-d49fe16ee79a" xmlns:ns3="5f13a04a-9813-4027-8c89-a1626e3d1d41" targetNamespace="http://schemas.microsoft.com/office/2006/metadata/properties" ma:root="true" ma:fieldsID="5cd62218d928167f7c286c9e83b417ca" ns2:_="" ns3:_="">
    <xsd:import namespace="648c4ac5-4679-482f-b2df-d49fe16ee79a"/>
    <xsd:import namespace="5f13a04a-9813-4027-8c89-a1626e3d1d4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8c4ac5-4679-482f-b2df-d49fe16ee7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13a04a-9813-4027-8c89-a1626e3d1d41" elementFormDefault="qualified">
    <xsd:import namespace="http://schemas.microsoft.com/office/2006/documentManagement/types"/>
    <xsd:import namespace="http://schemas.microsoft.com/office/infopath/2007/PartnerControls"/>
    <xsd:element name="SharedWithUsers" ma:index="12" nillable="true" ma:displayName="Zdieľa sa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Zdieľané s podrobnosťa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B9E867-03D6-49EF-A981-FE6550789D71}">
  <ds:schemaRefs>
    <ds:schemaRef ds:uri="5f13a04a-9813-4027-8c89-a1626e3d1d41"/>
    <ds:schemaRef ds:uri="648c4ac5-4679-482f-b2df-d49fe16ee7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938FC56-8716-4396-B839-0C83AC158F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XBID Templates</vt:lpstr>
      <vt:lpstr>Decoupling training session  with Market Participants</vt:lpstr>
      <vt:lpstr>Contents</vt:lpstr>
      <vt:lpstr>1) Background &amp; Goal</vt:lpstr>
      <vt:lpstr>2) Date and timeslot</vt:lpstr>
      <vt:lpstr>3) Scenario: Full decoupling of SDAC</vt:lpstr>
      <vt:lpstr>4) Operational process and timings 1/3 as described in the operational procedures</vt:lpstr>
      <vt:lpstr>4) Operational process and timings 2/3 </vt:lpstr>
      <vt:lpstr>5) Coordination</vt:lpstr>
      <vt:lpstr>6) Evaluation and reporting</vt:lpstr>
      <vt:lpstr>Backup slide 1: Fallback solution per Interconnector</vt:lpstr>
      <vt:lpstr>Backup slide 2: Fallback solution per Bidding Zone</vt:lpstr>
    </vt:vector>
  </TitlesOfParts>
  <Company>APX-ENDEX/Belpex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SDAC Decoupling training session with Market Participants October 13th 2022 - Information package</dc:title>
  <dc:creator>Tjacka Bus</dc:creator>
  <cp:revision>1</cp:revision>
  <cp:lastPrinted>2012-11-12T07:39:19Z</cp:lastPrinted>
  <dcterms:created xsi:type="dcterms:W3CDTF">2012-03-01T10:29:33Z</dcterms:created>
  <dcterms:modified xsi:type="dcterms:W3CDTF">2022-09-21T11:16:14Z</dcterms:modified>
</cp:coreProperties>
</file>